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9" r:id="rId2"/>
    <p:sldId id="273" r:id="rId3"/>
    <p:sldId id="270" r:id="rId4"/>
    <p:sldId id="274" r:id="rId5"/>
    <p:sldId id="271" r:id="rId6"/>
    <p:sldId id="272" r:id="rId7"/>
    <p:sldId id="275" r:id="rId8"/>
    <p:sldId id="277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6D48A-0732-4D82-8215-3520274B55C9}" type="datetimeFigureOut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74727-01AD-45EA-8AE1-6BE7D2C99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27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74727-01AD-45EA-8AE1-6BE7D2C995D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09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188C46-D8D3-3EA9-3563-9EEB5C478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843129F-4517-1DFA-1D4E-57D0F6F40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872628-4B50-C795-E8D5-6EAEE5C8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0924-6033-4F13-9ED3-96D9DF917713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FB1E8A-0168-6A24-72BA-0043FE19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C6688B-CE03-48FA-93A0-584E1A18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19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8187B-8008-580F-F3FE-0362F6A5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6D179F-C02B-66A8-3C91-917F06C83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C5D539-CD27-42DF-A521-49F8AEC94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350D-88A1-4961-B0CE-D92ED8BF502D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82D2E4-5FE0-1BD2-BF0D-B44A3291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7E6D9E-8F2B-6F13-700F-1A0AF0B4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09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32E4526-4DBB-89FC-BFBF-60EB3DEA0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86406D-06C9-9AC4-FD5D-CEC13548C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9646FC-98CD-A376-F61F-DDE26AE1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8DB72-716A-4225-9AC9-70A92636B596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61E9FF-C17A-3BCF-A1E4-E0F2C506F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0B5605-1362-9EC1-2110-2170115C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844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 descr="兔子脸 纯色填充">
            <a:extLst>
              <a:ext uri="{FF2B5EF4-FFF2-40B4-BE49-F238E27FC236}">
                <a16:creationId xmlns:a16="http://schemas.microsoft.com/office/drawing/2014/main" id="{5D81EBFB-16E9-977A-8A67-A93C1103F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7875" y="3105150"/>
            <a:ext cx="476250" cy="4762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AFA2AAF-6155-6DF6-408B-477BBDCCA805}"/>
              </a:ext>
            </a:extLst>
          </p:cNvPr>
          <p:cNvSpPr txBox="1"/>
          <p:nvPr userDrawn="1"/>
        </p:nvSpPr>
        <p:spPr>
          <a:xfrm>
            <a:off x="10067925" y="295275"/>
            <a:ext cx="2124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copyright@Witty</a:t>
            </a:r>
            <a:endParaRPr lang="zh-CN" altLang="en-US" sz="1200" b="1" dirty="0">
              <a:solidFill>
                <a:schemeClr val="accent3">
                  <a:lumMod val="40000"/>
                  <a:lumOff val="6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日期占位符 8">
            <a:extLst>
              <a:ext uri="{FF2B5EF4-FFF2-40B4-BE49-F238E27FC236}">
                <a16:creationId xmlns:a16="http://schemas.microsoft.com/office/drawing/2014/main" id="{303983ED-1EB5-0DAD-4D84-412527B08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7FC-C6D9-4D7E-96FD-658E213671C8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10" name="页脚占位符 9">
            <a:extLst>
              <a:ext uri="{FF2B5EF4-FFF2-40B4-BE49-F238E27FC236}">
                <a16:creationId xmlns:a16="http://schemas.microsoft.com/office/drawing/2014/main" id="{8690BA92-C621-5424-2165-EC831CA0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BCED95C0-5E5F-83B0-47B3-D8D41564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EE77A1A-D596-488F-B6D7-FDCD4E5B73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6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EA2AE6-9AAF-BCD0-41A9-2669F49D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1D3434-283F-F3FD-E4AA-FDFF2355D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AFBABD-7D7E-6071-2FD7-ED6D75A9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FE55-3979-4B6B-9B6B-1E1655014034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7886D9-8F05-1281-A6D4-64556C94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B6E1A0-02BC-E152-88D3-08451BFB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25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0679B6-7290-8163-0FB6-03860166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29EB30-28A3-0B59-84EF-0EF6B732C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014A48-680C-4842-B3D7-DF302640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BD4E-7C08-4245-9F16-8859BA135CC6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0520C0-5454-AFE0-0652-D9953021B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DAD7B-3601-DE27-BCBF-87F6F8C6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64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751421-38C6-16D3-49DD-9F334910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0BD442-B301-4BB0-39FE-504E4DEA5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96F5536-8E7F-15D5-C446-1075F2DC0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078ABF-1C76-70C5-DA33-0258649D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D327-9802-41AB-A717-1AFDB6AB5929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61397F-EECD-44D8-6BC6-16F2BD8C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773125-A02C-6A1C-226E-14A598E2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27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87354-0056-C30D-D011-C16B339F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8FCB89-DF68-0670-FC03-4A73B8935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DE4BD8-256B-EFC3-BD8A-82E2824C4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5BEC25-3115-F138-2ED8-8E56C8533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8B4A28C-F376-F649-CBA2-DAFAF4E30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132C97-7C15-B3E5-FFA6-3789D5084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A8A0-3285-42C1-83D8-CC0CE90EB988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6A47B45-18E5-8BC1-A901-5CC46D381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2EB96D9-E03C-F765-3C9B-95AF8F0B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47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0BA595-658C-7FAF-F140-D851E582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013E19F-A78B-BEAC-C743-2C032C51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FFA0-E0D1-4462-AC07-0CD71634BB3C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6202A5D-3DE3-EDA6-C550-86518AAC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8E2BEF-9129-BA74-6550-A9FBE823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34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4CF7C43-8C52-5349-79F4-155A131B3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AB1-483E-4E37-AA28-E533BD0735DF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9817436-B819-197B-5E98-098CB853E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DC1C48-ED18-9503-E82E-A4D6E2F0B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66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5EAB62-809B-1C4A-2194-B8B6D131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671FB7-570E-D62D-01FB-9F6665E9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783B75-7E33-7EEB-3C99-01E8948E2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D020762-3BE1-C69F-30CB-9335639C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1191-9C73-431E-BE3E-1AA5F343DE32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B13D39-42BF-6871-3684-9DC659EA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4BF5E6-C51A-9212-54DA-16B34CF7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19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27C52B-7673-3D1A-E72C-35342FD08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0D10F9C-02F9-A0C8-949B-434AA3E26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ABC87F-C99D-02BB-205B-B6D9C4077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7BD4D9-E61F-AC88-D943-02E95B174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01CC-7A6F-4D8D-BB2E-29689E112B46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467B4F-009F-AD05-0460-1371C2099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40AF3C-BCCC-3C97-E827-B2206834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95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F813B16-B782-1DC2-2A5D-27CDFA2D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E50E93-72FA-16A9-751D-7C81CCE6B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608AD0-5832-8B7C-235C-0480E6EF07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AEDE03-6B90-4668-9247-E1B709E7FCAB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995E1F-82A1-F77B-5A63-AACFC8B6A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FD1CDE-4613-6F2D-789C-32E891710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77A1A-D596-488F-B6D7-FDCD4E5B73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46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zhuanlan.zhihu.com/p/684166681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ibili.com/opus/272203886080166809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F358898-3865-7FAA-07AA-13AA078C3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55531B-A78B-43C6-965B-FEE04BE4B94D}" type="datetime1">
              <a:rPr lang="zh-CN" altLang="en-US" smtClean="0"/>
              <a:t>2025/7/28</a:t>
            </a:fld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1E5989-7ABE-02F7-4FB7-F737E371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0665575-AD4A-4967-8D9A-51F6E2A42A43}"/>
              </a:ext>
            </a:extLst>
          </p:cNvPr>
          <p:cNvSpPr txBox="1"/>
          <p:nvPr/>
        </p:nvSpPr>
        <p:spPr>
          <a:xfrm>
            <a:off x="1223010" y="731520"/>
            <a:ext cx="414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第六章 重积分与偏微商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B6FB17E-794F-631A-344C-8C18B17F49E8}"/>
              </a:ext>
            </a:extLst>
          </p:cNvPr>
          <p:cNvSpPr txBox="1"/>
          <p:nvPr/>
        </p:nvSpPr>
        <p:spPr>
          <a:xfrm>
            <a:off x="1337310" y="1531620"/>
            <a:ext cx="2244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全微分与差分</a:t>
            </a:r>
            <a:endParaRPr lang="en-US" altLang="zh-CN" dirty="0"/>
          </a:p>
          <a:p>
            <a:r>
              <a:rPr lang="en-US" altLang="zh-CN" dirty="0"/>
              <a:t>P255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2CF28B-E086-B55D-F98E-DA269741C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130" y="1425976"/>
            <a:ext cx="5575462" cy="470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33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783CBA9-CDC4-4F1A-A2E6-BF8B3664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7FC-C6D9-4D7E-96FD-658E213671C8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D2AD6A6-D4D7-5EB6-DE60-5639C384F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4DEFAD-79AC-85C2-232C-E8BB0B808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207" y="1422220"/>
            <a:ext cx="5683586" cy="401356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2AFA0D7-558E-5E93-2FB3-83A269A53958}"/>
              </a:ext>
            </a:extLst>
          </p:cNvPr>
          <p:cNvSpPr txBox="1"/>
          <p:nvPr/>
        </p:nvSpPr>
        <p:spPr>
          <a:xfrm>
            <a:off x="1261110" y="777240"/>
            <a:ext cx="189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流线</a:t>
            </a:r>
          </a:p>
        </p:txBody>
      </p:sp>
    </p:spTree>
    <p:extLst>
      <p:ext uri="{BB962C8B-B14F-4D97-AF65-F5344CB8AC3E}">
        <p14:creationId xmlns:p14="http://schemas.microsoft.com/office/powerpoint/2010/main" val="2217868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724FBF7-5926-BFC5-5B50-A1BB3B4B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7FC-C6D9-4D7E-96FD-658E213671C8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A63C37F-E958-3F18-54E6-7E1652B4C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AB66811-7198-3F84-321D-676EE592321F}"/>
              </a:ext>
            </a:extLst>
          </p:cNvPr>
          <p:cNvSpPr txBox="1"/>
          <p:nvPr/>
        </p:nvSpPr>
        <p:spPr>
          <a:xfrm>
            <a:off x="1261110" y="777240"/>
            <a:ext cx="189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第一种曲线积分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06BFC51-93DA-F770-43D7-C41873F38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64" y="1364735"/>
            <a:ext cx="4136602" cy="10613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0E06E7B-1A80-A9A4-3F39-04B5EBA6A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65879"/>
            <a:ext cx="5181061" cy="119907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95F1B38-EB78-CE08-93BA-6A3AADA0F11E}"/>
              </a:ext>
            </a:extLst>
          </p:cNvPr>
          <p:cNvSpPr txBox="1"/>
          <p:nvPr/>
        </p:nvSpPr>
        <p:spPr>
          <a:xfrm>
            <a:off x="5974080" y="845820"/>
            <a:ext cx="189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第二种曲线积分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6934FAF-9402-1AAE-32A4-0F854CF9A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230" y="1516257"/>
            <a:ext cx="2593550" cy="19127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0583AF-DBD4-F33B-E966-A3028528E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5889" y="1364735"/>
            <a:ext cx="2404110" cy="203314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17AE943-E147-AEA3-F831-B7F7628464A4}"/>
              </a:ext>
            </a:extLst>
          </p:cNvPr>
          <p:cNvSpPr txBox="1"/>
          <p:nvPr/>
        </p:nvSpPr>
        <p:spPr>
          <a:xfrm>
            <a:off x="1405890" y="4103370"/>
            <a:ext cx="186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关系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BF7377E-03AE-291A-5889-20E287778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0223" y="4291368"/>
            <a:ext cx="4538941" cy="104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59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97740BE-7C35-6C82-6F47-41CA37A7A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7FC-C6D9-4D7E-96FD-658E213671C8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BC8AB2-5309-43ED-93D0-59380E03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7F90445-BE52-1619-3B94-E4233F068E4B}"/>
              </a:ext>
            </a:extLst>
          </p:cNvPr>
          <p:cNvSpPr txBox="1"/>
          <p:nvPr/>
        </p:nvSpPr>
        <p:spPr>
          <a:xfrm>
            <a:off x="1051560" y="800100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环流量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2835F09-E75E-6594-9C06-C11CAADBB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951" y="984766"/>
            <a:ext cx="4976764" cy="29419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C105658-1092-4347-430C-AD20ED7A1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246358"/>
            <a:ext cx="5551533" cy="21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85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4CD7629-5419-1E29-BEFF-4E5482DA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7FC-C6D9-4D7E-96FD-658E213671C8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49C571A-BCAC-F96D-6A7A-B766CFB94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091177F-33DF-476C-DCD6-6B20C219C57A}"/>
              </a:ext>
            </a:extLst>
          </p:cNvPr>
          <p:cNvSpPr txBox="1"/>
          <p:nvPr/>
        </p:nvSpPr>
        <p:spPr>
          <a:xfrm>
            <a:off x="1154430" y="868680"/>
            <a:ext cx="212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第一种曲面积分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294E28D-12E9-CFEE-74CC-6EFCA60A9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430" y="1533908"/>
            <a:ext cx="3879167" cy="81390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FA801FB-B3A2-49A7-929D-555DA75AC69C}"/>
              </a:ext>
            </a:extLst>
          </p:cNvPr>
          <p:cNvSpPr txBox="1"/>
          <p:nvPr/>
        </p:nvSpPr>
        <p:spPr>
          <a:xfrm>
            <a:off x="1033273" y="3186565"/>
            <a:ext cx="308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第二种曲面积分 （通量）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6CB5B05-BFA2-2004-7D97-74B89ED32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519" y="3779512"/>
            <a:ext cx="4456161" cy="17814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351411C-7F81-9038-1449-ED17F6B00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305506"/>
            <a:ext cx="5784189" cy="17075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436898B-E427-6AAD-EDE9-1C522B21F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0706" y="5218485"/>
            <a:ext cx="3376988" cy="129917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DE23DEC-16A6-0968-68FB-6E46FC4B420B}"/>
              </a:ext>
            </a:extLst>
          </p:cNvPr>
          <p:cNvSpPr txBox="1"/>
          <p:nvPr/>
        </p:nvSpPr>
        <p:spPr>
          <a:xfrm>
            <a:off x="3266555" y="762648"/>
            <a:ext cx="601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在一个带面积的曲面上对一个标量函数进行面积加权积分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D0F5B84-6D0F-1885-5B55-FA965F0C4255}"/>
              </a:ext>
            </a:extLst>
          </p:cNvPr>
          <p:cNvSpPr txBox="1"/>
          <p:nvPr/>
        </p:nvSpPr>
        <p:spPr>
          <a:xfrm>
            <a:off x="3855909" y="3161827"/>
            <a:ext cx="696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在空间曲面上，对一个向量场在法向方向上的投影进行积分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B3A310F-C918-A923-5091-4D3FEEADA2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0706" y="3665252"/>
            <a:ext cx="4456161" cy="14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07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B3D5D7-5525-4BD1-D120-1C4E7ECDD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7FC-C6D9-4D7E-96FD-658E213671C8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B9E52E8-9DF9-31AA-4803-73EEFA19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C9ADD51-0E95-1822-B51D-3C572FD84EB7}"/>
              </a:ext>
            </a:extLst>
          </p:cNvPr>
          <p:cNvSpPr txBox="1"/>
          <p:nvPr/>
        </p:nvSpPr>
        <p:spPr>
          <a:xfrm>
            <a:off x="1280160" y="1097280"/>
            <a:ext cx="290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Green</a:t>
            </a:r>
            <a:r>
              <a:rPr lang="zh-CN" altLang="en-US" dirty="0"/>
              <a:t>公式 </a:t>
            </a:r>
            <a:r>
              <a:rPr lang="en-US" altLang="zh-CN" dirty="0"/>
              <a:t>P337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1BFB8E7-5993-2B7E-24F8-1615CD41D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93" y="2054831"/>
            <a:ext cx="8322214" cy="160301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D3B72BD-E809-7070-BE17-8C9B071EE874}"/>
              </a:ext>
            </a:extLst>
          </p:cNvPr>
          <p:cNvSpPr txBox="1"/>
          <p:nvPr/>
        </p:nvSpPr>
        <p:spPr>
          <a:xfrm>
            <a:off x="3421293" y="4130211"/>
            <a:ext cx="17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环流</a:t>
            </a:r>
            <a:r>
              <a:rPr lang="en-US" altLang="zh-CN" dirty="0"/>
              <a:t>—</a:t>
            </a:r>
            <a:r>
              <a:rPr lang="zh-CN" altLang="en-US" dirty="0"/>
              <a:t>旋度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CD0376A-8F43-7D82-27C6-B16BEE7B61BD}"/>
              </a:ext>
            </a:extLst>
          </p:cNvPr>
          <p:cNvSpPr txBox="1"/>
          <p:nvPr/>
        </p:nvSpPr>
        <p:spPr>
          <a:xfrm>
            <a:off x="1476910" y="5145325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3"/>
              </a:rPr>
              <a:t>窗户上的公式｜格林公式的推导 </a:t>
            </a:r>
            <a:r>
              <a:rPr lang="en-US" altLang="zh-CN" dirty="0">
                <a:hlinkClick r:id="rId3"/>
              </a:rPr>
              <a:t>- </a:t>
            </a:r>
            <a:r>
              <a:rPr lang="zh-CN" altLang="en-US" dirty="0">
                <a:hlinkClick r:id="rId3"/>
              </a:rPr>
              <a:t>知乎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8321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C363B31-2256-5358-6DC0-2039FC90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7FC-C6D9-4D7E-96FD-658E213671C8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339C615-80BB-EF10-A63F-5EC65349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0EE9E0-8291-0989-6A14-0E22639C2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919" y="1914447"/>
            <a:ext cx="7036162" cy="302910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184A88F-6303-971D-36A2-DEFB696DAE6A}"/>
              </a:ext>
            </a:extLst>
          </p:cNvPr>
          <p:cNvSpPr txBox="1"/>
          <p:nvPr/>
        </p:nvSpPr>
        <p:spPr>
          <a:xfrm>
            <a:off x="1280160" y="1097280"/>
            <a:ext cx="290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Gauss</a:t>
            </a:r>
            <a:r>
              <a:rPr lang="zh-CN" altLang="en-US" dirty="0"/>
              <a:t>公式 </a:t>
            </a:r>
            <a:r>
              <a:rPr lang="en-US" altLang="zh-CN" dirty="0"/>
              <a:t>P340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B73B751-4F1D-0826-E451-93933B9C5980}"/>
              </a:ext>
            </a:extLst>
          </p:cNvPr>
          <p:cNvSpPr txBox="1"/>
          <p:nvPr/>
        </p:nvSpPr>
        <p:spPr>
          <a:xfrm>
            <a:off x="8215045" y="4943553"/>
            <a:ext cx="17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通量</a:t>
            </a:r>
            <a:r>
              <a:rPr lang="en-US" altLang="zh-CN" dirty="0"/>
              <a:t>—</a:t>
            </a:r>
            <a:r>
              <a:rPr lang="zh-CN" altLang="en-US" dirty="0"/>
              <a:t>散度</a:t>
            </a:r>
          </a:p>
        </p:txBody>
      </p:sp>
    </p:spTree>
    <p:extLst>
      <p:ext uri="{BB962C8B-B14F-4D97-AF65-F5344CB8AC3E}">
        <p14:creationId xmlns:p14="http://schemas.microsoft.com/office/powerpoint/2010/main" val="1057606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213E36A-968A-3397-DF5C-A243AC7D2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7FC-C6D9-4D7E-96FD-658E213671C8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05EE762-BC3D-B0F7-0540-53BD9440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B94C84-07FA-2C5E-B25B-64725A45F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6" y="568509"/>
            <a:ext cx="2362321" cy="78744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0179CE1-AEAA-C93B-6735-721C677A5F96}"/>
              </a:ext>
            </a:extLst>
          </p:cNvPr>
          <p:cNvSpPr txBox="1"/>
          <p:nvPr/>
        </p:nvSpPr>
        <p:spPr>
          <a:xfrm>
            <a:off x="1201441" y="1041562"/>
            <a:ext cx="133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散度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4068EC5-87A0-C871-121B-435F329D2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779" y="759018"/>
            <a:ext cx="2692538" cy="5969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562E6F3-AEA9-9918-76E8-FA4975913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076" y="1631316"/>
            <a:ext cx="4711942" cy="8636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0CD374-9B92-1B63-BFE4-40C374ABC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957" y="2825675"/>
            <a:ext cx="5721644" cy="278779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3E03B80-67AF-B35A-9C7D-156246201DEE}"/>
              </a:ext>
            </a:extLst>
          </p:cNvPr>
          <p:cNvSpPr txBox="1"/>
          <p:nvPr/>
        </p:nvSpPr>
        <p:spPr>
          <a:xfrm>
            <a:off x="1201440" y="2917312"/>
            <a:ext cx="133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旋度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A30AFD8-F734-957B-F4AC-210905BF7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597" y="4439169"/>
            <a:ext cx="5696243" cy="1447874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A4076AB5-C63C-21E8-CE5E-736C068F8778}"/>
              </a:ext>
            </a:extLst>
          </p:cNvPr>
          <p:cNvSpPr/>
          <p:nvPr/>
        </p:nvSpPr>
        <p:spPr>
          <a:xfrm>
            <a:off x="4027470" y="4099389"/>
            <a:ext cx="390497" cy="339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593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72E3265-9CEC-5052-7A45-F47F0162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7FC-C6D9-4D7E-96FD-658E213671C8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1EFB5FB-6DA4-B636-2E05-11B7C0C7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765C718-852E-7F97-B54E-8C247BEF5FA8}"/>
              </a:ext>
            </a:extLst>
          </p:cNvPr>
          <p:cNvSpPr txBox="1"/>
          <p:nvPr/>
        </p:nvSpPr>
        <p:spPr>
          <a:xfrm>
            <a:off x="1280160" y="1097280"/>
            <a:ext cx="290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Stokes</a:t>
            </a:r>
            <a:r>
              <a:rPr lang="zh-CN" altLang="en-US" dirty="0"/>
              <a:t>公式 </a:t>
            </a:r>
            <a:r>
              <a:rPr lang="en-US" altLang="zh-CN" dirty="0"/>
              <a:t>P346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27F45A0-A560-E121-B95C-77D0ABEE7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090" y="821547"/>
            <a:ext cx="6210619" cy="9207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B651E97-0248-7CDA-73B0-9398AC70F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517" y="2299077"/>
            <a:ext cx="4540483" cy="6159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4CCCB79-3701-46AF-2B78-0E07BF6CDE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36" t="-174"/>
          <a:stretch>
            <a:fillRect/>
          </a:stretch>
        </p:blipFill>
        <p:spPr>
          <a:xfrm>
            <a:off x="6096000" y="2208944"/>
            <a:ext cx="4084370" cy="7061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2612A9E-3E1D-E791-47CB-016E58EE0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517" y="3254319"/>
            <a:ext cx="7477559" cy="26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4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879E99-E249-975C-3E08-514E1F76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7FC-C6D9-4D7E-96FD-658E213671C8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9CDFC8A-5B02-226F-2722-43EF9AA06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F795C62-9DAF-12AB-A1A2-F709AD0F7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149" y="755513"/>
            <a:ext cx="5302523" cy="267348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21CB1A1-53C7-F750-6553-C59A7509C014}"/>
              </a:ext>
            </a:extLst>
          </p:cNvPr>
          <p:cNvSpPr txBox="1"/>
          <p:nvPr/>
        </p:nvSpPr>
        <p:spPr>
          <a:xfrm>
            <a:off x="1302250" y="4338677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3"/>
              </a:rPr>
              <a:t>散度、旋度</a:t>
            </a:r>
            <a:r>
              <a:rPr lang="en-US" altLang="zh-CN" dirty="0">
                <a:hlinkClick r:id="rId3"/>
              </a:rPr>
              <a:t>——2D</a:t>
            </a:r>
            <a:r>
              <a:rPr lang="zh-CN" altLang="en-US" dirty="0">
                <a:hlinkClick r:id="rId3"/>
              </a:rPr>
              <a:t>矢量场的微分直观图像 </a:t>
            </a:r>
            <a:r>
              <a:rPr lang="en-US" altLang="zh-CN" dirty="0">
                <a:hlinkClick r:id="rId3"/>
              </a:rPr>
              <a:t>- </a:t>
            </a:r>
            <a:r>
              <a:rPr lang="zh-CN" altLang="en-US" dirty="0">
                <a:hlinkClick r:id="rId3"/>
              </a:rPr>
              <a:t>哔哩哔哩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5908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085B699-859B-7C39-34BE-89B00ACA8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7FC-C6D9-4D7E-96FD-658E213671C8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188BF5B-10F8-0B1A-7C1F-F2A3D991A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F93D1E8-F67F-168E-3092-E2D4A7E65180}"/>
              </a:ext>
            </a:extLst>
          </p:cNvPr>
          <p:cNvSpPr txBox="1"/>
          <p:nvPr/>
        </p:nvSpPr>
        <p:spPr>
          <a:xfrm>
            <a:off x="1191802" y="708917"/>
            <a:ext cx="259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与途径无关的曲线积分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73F672A-3C63-52AB-9BEA-119190D6A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451" y="1078249"/>
            <a:ext cx="3988005" cy="9906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3DB5B4C-7FFF-723C-0115-DF284D35B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754" y="3120407"/>
            <a:ext cx="5664491" cy="207655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7CC8937-7C20-3C52-2558-5B7E3B1477FB}"/>
              </a:ext>
            </a:extLst>
          </p:cNvPr>
          <p:cNvSpPr txBox="1"/>
          <p:nvPr/>
        </p:nvSpPr>
        <p:spPr>
          <a:xfrm>
            <a:off x="1191801" y="2356048"/>
            <a:ext cx="450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有势场</a:t>
            </a:r>
            <a:r>
              <a:rPr lang="en-US" altLang="zh-CN" dirty="0"/>
              <a:t>(conservative field, potential field)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096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AE840B-0601-66F5-4EE0-9B5193DBA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7FC-C6D9-4D7E-96FD-658E213671C8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E7F848F-1D14-3652-DB5C-4D7CCA80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3D44902-CC82-7D2C-5255-31C54F855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320" y="1043554"/>
            <a:ext cx="4121370" cy="47708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4C29BA-A766-3514-F402-F7814741C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423" y="1628498"/>
            <a:ext cx="1438753" cy="73751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FD876C0-9B4E-EC7F-6224-465D330D30B8}"/>
              </a:ext>
            </a:extLst>
          </p:cNvPr>
          <p:cNvSpPr txBox="1"/>
          <p:nvPr/>
        </p:nvSpPr>
        <p:spPr>
          <a:xfrm>
            <a:off x="1405890" y="27826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存在且连续</a:t>
            </a:r>
            <a:endParaRPr lang="en-US" altLang="zh-CN" dirty="0"/>
          </a:p>
          <a:p>
            <a:r>
              <a:rPr lang="en-US" altLang="zh-CN" dirty="0"/>
              <a:t>P258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1149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0E225C-AE86-DAD1-17BB-682877A1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7FC-C6D9-4D7E-96FD-658E213671C8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85EAED7-09CA-3DD7-B396-EC78BD59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2AD3BB3-B050-C0BC-7084-7094C419E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15" y="1052250"/>
            <a:ext cx="8025170" cy="308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0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A44FD20-F5DA-F8DA-64FF-D4937914A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7FC-C6D9-4D7E-96FD-658E213671C8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588E057-31F5-57AD-1BD6-6BB0A4B9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581BA0-44B5-1C11-E433-A657201A3DF5}"/>
              </a:ext>
            </a:extLst>
          </p:cNvPr>
          <p:cNvSpPr txBox="1"/>
          <p:nvPr/>
        </p:nvSpPr>
        <p:spPr>
          <a:xfrm>
            <a:off x="1089060" y="945222"/>
            <a:ext cx="4407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*</a:t>
            </a:r>
            <a:r>
              <a:rPr lang="zh-CN" altLang="en-US" dirty="0"/>
              <a:t>管型场</a:t>
            </a:r>
            <a:r>
              <a:rPr lang="en-US" altLang="zh-CN" dirty="0"/>
              <a:t>(solenoidal field</a:t>
            </a:r>
            <a:r>
              <a:rPr lang="zh-CN" altLang="en-US" dirty="0"/>
              <a:t>、无散场、无源场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7E87E-D492-E0E8-5409-512EEA4A5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815" y="1880171"/>
            <a:ext cx="8952369" cy="177699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AA12FAE-A589-0683-3E6C-3709C23E0B1F}"/>
              </a:ext>
            </a:extLst>
          </p:cNvPr>
          <p:cNvSpPr txBox="1"/>
          <p:nvPr/>
        </p:nvSpPr>
        <p:spPr>
          <a:xfrm>
            <a:off x="5681609" y="945222"/>
            <a:ext cx="110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P362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0942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E46A564-D373-3F68-DC56-C141E36B0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7FC-C6D9-4D7E-96FD-658E213671C8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5F9A962-60EE-7438-1982-34ADB075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729D6C0-5FA4-336A-0DD4-361C83E9DE1E}"/>
              </a:ext>
            </a:extLst>
          </p:cNvPr>
          <p:cNvSpPr txBox="1"/>
          <p:nvPr/>
        </p:nvSpPr>
        <p:spPr>
          <a:xfrm>
            <a:off x="1140431" y="801384"/>
            <a:ext cx="244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外微分 </a:t>
            </a:r>
            <a:r>
              <a:rPr lang="en-US" altLang="zh-CN" dirty="0"/>
              <a:t>P366/P373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607F196-460A-4C91-BFC8-DEDBB09F7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008" y="1331220"/>
            <a:ext cx="7017111" cy="265443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37237C6-5C0D-22B4-6E99-60C8F6603239}"/>
              </a:ext>
            </a:extLst>
          </p:cNvPr>
          <p:cNvSpPr txBox="1"/>
          <p:nvPr/>
        </p:nvSpPr>
        <p:spPr>
          <a:xfrm>
            <a:off x="1140431" y="4157547"/>
            <a:ext cx="1760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Poincaré</a:t>
            </a:r>
            <a:r>
              <a:rPr lang="en-US" altLang="zh-CN" dirty="0"/>
              <a:t> </a:t>
            </a:r>
            <a:r>
              <a:rPr lang="zh-CN" altLang="en-US" dirty="0"/>
              <a:t>引理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6279485-1ED3-FB2A-4471-8FCF2D3BA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970" y="4818126"/>
            <a:ext cx="6998060" cy="9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18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B4536DB-76FF-8360-FA8F-0CA66E94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7FC-C6D9-4D7E-96FD-658E213671C8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0D302A9-F4A6-4064-85F9-61210108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pic>
        <p:nvPicPr>
          <p:cNvPr id="1028" name="Picture 4" descr="星形域-数学百科">
            <a:extLst>
              <a:ext uri="{FF2B5EF4-FFF2-40B4-BE49-F238E27FC236}">
                <a16:creationId xmlns:a16="http://schemas.microsoft.com/office/drawing/2014/main" id="{77422E7A-C1C6-0FA8-7423-528CC4482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25883"/>
            <a:ext cx="2095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AB9A657-80FB-6506-067F-0F82ED500EC1}"/>
              </a:ext>
            </a:extLst>
          </p:cNvPr>
          <p:cNvSpPr txBox="1"/>
          <p:nvPr/>
        </p:nvSpPr>
        <p:spPr>
          <a:xfrm>
            <a:off x="1228110" y="104121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星形域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2678ACA-58D1-8FF8-547B-D86A3D9CA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07" y="1659182"/>
            <a:ext cx="7472093" cy="1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1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6E739F3-B6E4-481D-AE30-BFE777FB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7FC-C6D9-4D7E-96FD-658E213671C8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858EAA5-A70F-C678-1229-A0E590F4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7329C0-AE71-3CF2-1167-549ED210E5FC}"/>
              </a:ext>
            </a:extLst>
          </p:cNvPr>
          <p:cNvSpPr txBox="1"/>
          <p:nvPr/>
        </p:nvSpPr>
        <p:spPr>
          <a:xfrm>
            <a:off x="1097280" y="891540"/>
            <a:ext cx="316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雅可比矩阵和雅可比行列式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55F156D-0A75-1127-A07C-B465F352E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66" y="1913671"/>
            <a:ext cx="4082404" cy="32298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2713B8-D2C9-F504-9982-7226CEA1C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13671"/>
            <a:ext cx="2047869" cy="142005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E9F409D-92B3-60D4-BDF1-64139557D43C}"/>
              </a:ext>
            </a:extLst>
          </p:cNvPr>
          <p:cNvSpPr txBox="1"/>
          <p:nvPr/>
        </p:nvSpPr>
        <p:spPr>
          <a:xfrm>
            <a:off x="6240780" y="4251960"/>
            <a:ext cx="190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性质见</a:t>
            </a:r>
            <a:r>
              <a:rPr lang="en-US" altLang="zh-CN" dirty="0"/>
              <a:t>P280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241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1BF1FAA-1D2C-36E4-4EB6-37D3ED6B6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7FC-C6D9-4D7E-96FD-658E213671C8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6BAF00D-8EB7-9E18-71DD-1750A38DC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63414E8-2322-761A-854A-2A68DA6B9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542" y="1509754"/>
            <a:ext cx="2598987" cy="26888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4A8789-2AA2-EEFD-5BE3-8E05081D4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762" y="1736832"/>
            <a:ext cx="2903251" cy="259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5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4856277-8833-FB5E-9684-7969367C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7FC-C6D9-4D7E-96FD-658E213671C8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1E975DD-3E55-96A0-4511-A9F46699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17B7989-1818-A9E2-C85F-A12EFACCA6E8}"/>
              </a:ext>
            </a:extLst>
          </p:cNvPr>
          <p:cNvSpPr txBox="1"/>
          <p:nvPr/>
        </p:nvSpPr>
        <p:spPr>
          <a:xfrm>
            <a:off x="960120" y="800100"/>
            <a:ext cx="286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面积元素 见</a:t>
            </a:r>
            <a:r>
              <a:rPr lang="en-US" altLang="zh-CN" dirty="0"/>
              <a:t>P282-283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D974F72-2792-4B01-602F-0D60E26D0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08" y="1749058"/>
            <a:ext cx="2570142" cy="239678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8A42394-C94D-953F-FCF1-AE38AC5BB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680" y="1445432"/>
            <a:ext cx="6625016" cy="423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5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480728E-A83C-4A76-8BAB-B10D3508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7FC-C6D9-4D7E-96FD-658E213671C8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125F8FB-F44D-2585-1945-DC882ACC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A2252D6-C343-76F1-AF2B-DD097D1E2B6F}"/>
              </a:ext>
            </a:extLst>
          </p:cNvPr>
          <p:cNvSpPr txBox="1"/>
          <p:nvPr/>
        </p:nvSpPr>
        <p:spPr>
          <a:xfrm>
            <a:off x="1028700" y="1017270"/>
            <a:ext cx="321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直角坐标系</a:t>
            </a:r>
            <a:r>
              <a:rPr lang="en-US" altLang="zh-CN" dirty="0"/>
              <a:t>-</a:t>
            </a:r>
            <a:r>
              <a:rPr lang="zh-CN" altLang="en-US" dirty="0"/>
              <a:t>球坐标系变换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9E9352-D70F-B85D-A131-E012C71FE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853" y="1728968"/>
            <a:ext cx="5702007" cy="34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39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DE2C967-CBCE-9F09-704B-5139B4F2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7FC-C6D9-4D7E-96FD-658E213671C8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B965EE1-81A0-2E7B-27EC-F519A01A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7F6AFBD-A7CF-5987-24B7-5DFD7D96B692}"/>
              </a:ext>
            </a:extLst>
          </p:cNvPr>
          <p:cNvSpPr txBox="1"/>
          <p:nvPr/>
        </p:nvSpPr>
        <p:spPr>
          <a:xfrm>
            <a:off x="1325880" y="86868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空间曲面的面积元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80321E0-26F0-AB16-5FC4-3F748D141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8047"/>
            <a:ext cx="5692742" cy="32761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04CDC92-0A34-6F5C-AC6C-72177FCD7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321" y="1371600"/>
            <a:ext cx="5426970" cy="17074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7DA19C-BCDD-400C-13EB-648DA4048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942" y="3429000"/>
            <a:ext cx="3499139" cy="10711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7329F97-6E7A-811B-62CE-6902113DC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729" y="4655872"/>
            <a:ext cx="3744154" cy="18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2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B8FE6B0-5911-834F-076C-F437FA94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7FC-C6D9-4D7E-96FD-658E213671C8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879220E-5376-F45D-219B-9FA90567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743C7F-717D-164E-2BE3-C41C79A9D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358" y="1812988"/>
            <a:ext cx="6614820" cy="23589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B3D71F6-00C0-C62F-54C7-F65D4A7F0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47" y="1040130"/>
            <a:ext cx="3557483" cy="6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82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3313DC-E53D-81EC-9667-3BA344D2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7FC-C6D9-4D7E-96FD-658E213671C8}" type="datetime1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ADD8FBC-DF3B-6BB9-17C7-454F1D32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7A1A-D596-488F-B6D7-FDCD4E5B7344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FB64FB4-6F31-9C61-B1F6-D92A7D8BF733}"/>
              </a:ext>
            </a:extLst>
          </p:cNvPr>
          <p:cNvSpPr txBox="1"/>
          <p:nvPr/>
        </p:nvSpPr>
        <p:spPr>
          <a:xfrm>
            <a:off x="1223010" y="731520"/>
            <a:ext cx="414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第七章 线、面积分与外微分</a:t>
            </a:r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18EBE05-8CDD-AFB8-7FCB-51EF6C9D0BBC}"/>
              </a:ext>
            </a:extLst>
          </p:cNvPr>
          <p:cNvSpPr txBox="1"/>
          <p:nvPr/>
        </p:nvSpPr>
        <p:spPr>
          <a:xfrm>
            <a:off x="1223010" y="152019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数量场的等值面和梯度</a:t>
            </a:r>
            <a:endParaRPr lang="en-US" altLang="zh-CN" dirty="0"/>
          </a:p>
          <a:p>
            <a:r>
              <a:rPr lang="en-US" altLang="zh-CN" dirty="0"/>
              <a:t>P300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D10C07B-1209-EE2A-8F4D-1534F71CE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" y="2585859"/>
            <a:ext cx="4647225" cy="307905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D47BD1D-B787-A7BE-475D-3337DE5A0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311" y="2693982"/>
            <a:ext cx="2391661" cy="50822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85C673C-90EA-955D-CA71-8D031C3A0945}"/>
              </a:ext>
            </a:extLst>
          </p:cNvPr>
          <p:cNvSpPr txBox="1"/>
          <p:nvPr/>
        </p:nvSpPr>
        <p:spPr>
          <a:xfrm>
            <a:off x="6743700" y="1981855"/>
            <a:ext cx="176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Nabla</a:t>
            </a:r>
            <a:r>
              <a:rPr lang="zh-CN" altLang="en-US" dirty="0"/>
              <a:t>算符</a:t>
            </a:r>
          </a:p>
        </p:txBody>
      </p:sp>
    </p:spTree>
    <p:extLst>
      <p:ext uri="{BB962C8B-B14F-4D97-AF65-F5344CB8AC3E}">
        <p14:creationId xmlns:p14="http://schemas.microsoft.com/office/powerpoint/2010/main" val="1892535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4274</TotalTime>
  <Words>240</Words>
  <Application>Microsoft Office PowerPoint</Application>
  <PresentationFormat>宽屏</PresentationFormat>
  <Paragraphs>86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等线</vt:lpstr>
      <vt:lpstr>等线 Light</vt:lpstr>
      <vt:lpstr>Arial</vt:lpstr>
      <vt:lpstr>Segoe Print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KAQIU PI</dc:creator>
  <cp:lastModifiedBy>KAQIU PI</cp:lastModifiedBy>
  <cp:revision>45</cp:revision>
  <dcterms:created xsi:type="dcterms:W3CDTF">2025-03-25T13:14:22Z</dcterms:created>
  <dcterms:modified xsi:type="dcterms:W3CDTF">2025-07-28T09:45:43Z</dcterms:modified>
</cp:coreProperties>
</file>