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8" y="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BE7D-69D6-4238-9252-76345BC3862B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A714-8976-402C-A589-708AACE6E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78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AA714-8976-402C-A589-708AACE6EAC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89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63157-6A59-7011-BB0F-2D2975A3C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D4ED91-CF62-CE70-5A9A-ABF355F3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015E2D-4D0D-E42C-30E1-54D8D2DC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BAD39-1E6A-F491-8FF4-526CCA51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188C8-6953-AE3B-B864-228F7E4C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25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AC88-7577-02BF-240F-8BD89D82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04BF5B-D388-AF82-3EE5-50DF6BAE0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F0045C-672B-5124-D4D5-F9A395C9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DA0BD0-7806-46B9-E797-F4BF05EF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D9C63D-892C-2174-2BB1-E2C70509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8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6FED98-79E1-554B-DCAA-2561B9708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FEFECB-4CFA-52E5-6981-1DCE028C9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6F1746-DD2A-49ED-AF6F-ACE1F857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519B50-8948-C396-95C9-F710A307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4C21A6-3F56-54E6-D600-0CB23C2D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08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6451B-641C-C316-AC7E-905D2CE9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03AB3E-F8E6-1C44-545F-48C8C603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7141FF-93C2-98BB-6027-F5CB1C11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8BE10D-E7D7-EC63-D283-33D64E98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768B49-605F-9A12-2BBA-AA54D5A0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9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8CC34-FD5E-8B49-AE4D-00F0073A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386C09-B173-F572-6CFC-589227DD1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733BE1-621D-D3DB-4EC1-538FA134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E0F8A4-3940-8738-8B85-10306B9E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DCAE5B-29D9-BC26-3D0E-6351FE6D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34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00033-096A-BA65-FDA1-B41231B6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E52BFB-4EE9-B83E-8915-3D1C72F17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CE60CA-00F1-8B27-2715-AECE549FD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D1D1AF-6678-2DC1-E1EC-2F29544C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2B8750-1913-78E3-3A70-4CF54BEF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6DE6B0-FA5A-7F85-C080-77EC9CD3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96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5682F-D101-AF79-B753-5F7A944E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C549F-2B3C-70E8-297D-CFA33C86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21AE7A-E300-46FF-B383-832A11C67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81364B-A571-EC8C-F3E2-203A8DDEB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616CEE-7F1B-E69A-A48C-CEC8664CD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48CE04F-41ED-706E-1C17-0B3115EB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296B07-0019-56CD-46C2-A8CADEC2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32A69BE-D796-F788-998B-210627F6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2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19034-CDCD-E3F2-9E3D-E27EACEA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8E9290-D22B-3D33-399F-8F9A90F9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F96ECD-2BAD-AA8A-E0BE-D2CF6FFA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C7C7D7-ECDE-3728-8AB5-6119F2C8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99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31D714-B785-277F-8A69-7827DC79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3376B9-CD0B-19D5-26C8-33D579C8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924DC8-0435-A489-A47C-C391086C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86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522961-BEEC-2A76-10E5-62FB5570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61D582-DBF6-023D-B21D-AAABF6DD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D35B25-B321-C3FD-FCBB-0B657B5A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2897D6-7A17-9BAC-D062-46A385E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05177D-D3D7-4589-EACD-53E9FF17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379E5E-60BE-8940-6313-9C9F193E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05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E8609-5982-A8EC-1CD9-7E917793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13145A-682C-E2BD-4A1B-5A23E1503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88D0B2-D537-3EE8-A08D-02D2B9635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FB99A6-ED36-6646-AA2D-D05035BA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DF4AF3-C6AE-66EC-CEB1-8DE7FF4A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B02BDB-1BC5-9BFB-961E-81B84C31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0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0D333C-3643-6E50-12A3-E0CB2AB3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D98376-C8BA-A247-0575-A93D3839F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DFD658-444A-0EB3-6B3C-AA48503E4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E7F78C-BB23-4AFD-B22E-57C6DC8C6D5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112C3C-06B4-68A2-BD03-50452C8DE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4DD126-B248-AF57-7DCA-EB0121897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F2327-7019-44CA-9B47-F6421B1DCD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89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7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68.png"/><Relationship Id="rId7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73.png"/><Relationship Id="rId7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7.svg"/><Relationship Id="rId4" Type="http://schemas.openxmlformats.org/officeDocument/2006/relationships/image" Target="../media/image79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4.png"/><Relationship Id="rId7" Type="http://schemas.openxmlformats.org/officeDocument/2006/relationships/image" Target="../media/image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9.png"/><Relationship Id="rId7" Type="http://schemas.openxmlformats.org/officeDocument/2006/relationships/image" Target="../media/image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4.png"/><Relationship Id="rId7" Type="http://schemas.openxmlformats.org/officeDocument/2006/relationships/image" Target="../media/image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7.sv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6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31.png"/><Relationship Id="rId7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7.sv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7.sv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46.png"/><Relationship Id="rId7" Type="http://schemas.openxmlformats.org/officeDocument/2006/relationships/image" Target="../media/image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7.sv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7.svg"/><Relationship Id="rId4" Type="http://schemas.openxmlformats.org/officeDocument/2006/relationships/image" Target="../media/image156.png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6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7.sv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7" Type="http://schemas.openxmlformats.org/officeDocument/2006/relationships/image" Target="../media/image7.sv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10" Type="http://schemas.openxmlformats.org/officeDocument/2006/relationships/image" Target="../media/image7.svg"/><Relationship Id="rId4" Type="http://schemas.openxmlformats.org/officeDocument/2006/relationships/image" Target="../media/image191.pn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97.png"/><Relationship Id="rId7" Type="http://schemas.openxmlformats.org/officeDocument/2006/relationships/image" Target="../media/image6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Relationship Id="rId9" Type="http://schemas.openxmlformats.org/officeDocument/2006/relationships/image" Target="../media/image7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7.sv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7.sv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10" Type="http://schemas.openxmlformats.org/officeDocument/2006/relationships/image" Target="../media/image7.svg"/><Relationship Id="rId4" Type="http://schemas.openxmlformats.org/officeDocument/2006/relationships/image" Target="../media/image220.png"/><Relationship Id="rId9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2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29.png"/><Relationship Id="rId7" Type="http://schemas.openxmlformats.org/officeDocument/2006/relationships/image" Target="../media/image6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34.png"/><Relationship Id="rId7" Type="http://schemas.openxmlformats.org/officeDocument/2006/relationships/image" Target="../media/image6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40.png"/><Relationship Id="rId7" Type="http://schemas.openxmlformats.org/officeDocument/2006/relationships/image" Target="../media/image6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6AB069-7293-8393-91E9-2F004F48B171}"/>
              </a:ext>
            </a:extLst>
          </p:cNvPr>
          <p:cNvSpPr txBox="1"/>
          <p:nvPr/>
        </p:nvSpPr>
        <p:spPr>
          <a:xfrm>
            <a:off x="1243173" y="791110"/>
            <a:ext cx="301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Vector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EE3220-18FA-F5AB-3EA4-A3CF45800D37}"/>
              </a:ext>
            </a:extLst>
          </p:cNvPr>
          <p:cNvSpPr txBox="1"/>
          <p:nvPr/>
        </p:nvSpPr>
        <p:spPr>
          <a:xfrm>
            <a:off x="3014133" y="514111"/>
            <a:ext cx="8408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Why it appears?</a:t>
            </a:r>
          </a:p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Information about an object not in one number but in one thing.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6021CCE-8803-5C9E-ED2F-8DB194517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04" y="2349621"/>
            <a:ext cx="1290675" cy="9233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D8A4E98-8705-217D-A95A-65A8BD7E060B}"/>
              </a:ext>
            </a:extLst>
          </p:cNvPr>
          <p:cNvSpPr txBox="1"/>
          <p:nvPr/>
        </p:nvSpPr>
        <p:spPr>
          <a:xfrm>
            <a:off x="937489" y="3042117"/>
            <a:ext cx="102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vector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620F0A-D160-A5CA-74BA-96B4B76178FA}"/>
              </a:ext>
            </a:extLst>
          </p:cNvPr>
          <p:cNvSpPr txBox="1"/>
          <p:nvPr/>
        </p:nvSpPr>
        <p:spPr>
          <a:xfrm>
            <a:off x="2248924" y="2580452"/>
            <a:ext cx="153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entries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40D0DD1-CBBA-01CD-5095-6C357AC5A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58" y="3895486"/>
            <a:ext cx="1104957" cy="12256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911BB3E-2B71-7528-0134-2FBC98362750}"/>
              </a:ext>
            </a:extLst>
          </p:cNvPr>
          <p:cNvSpPr txBox="1"/>
          <p:nvPr/>
        </p:nvSpPr>
        <p:spPr>
          <a:xfrm>
            <a:off x="935118" y="4092795"/>
            <a:ext cx="169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Column vector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F29E8C-B7CA-A4CB-0F54-34DB29AD5B36}"/>
              </a:ext>
            </a:extLst>
          </p:cNvPr>
          <p:cNvSpPr txBox="1"/>
          <p:nvPr/>
        </p:nvSpPr>
        <p:spPr>
          <a:xfrm>
            <a:off x="1447840" y="5121099"/>
            <a:ext cx="35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N: the size of the vector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1A6025-2944-0AC3-CA6C-0943A66CED8F}"/>
              </a:ext>
            </a:extLst>
          </p:cNvPr>
          <p:cNvSpPr txBox="1"/>
          <p:nvPr/>
        </p:nvSpPr>
        <p:spPr>
          <a:xfrm>
            <a:off x="3109528" y="4462127"/>
            <a:ext cx="3081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Entries/components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8D65631-9A7A-2EC0-8641-C6644CE2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400" y="1954040"/>
            <a:ext cx="4781796" cy="15621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FFC14BE-AD0B-85E6-B90C-C7EEE5A14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498" y="3831536"/>
            <a:ext cx="4426177" cy="10922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FF92462-EEB7-AD57-B041-BFA85C6BA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640" y="5239108"/>
            <a:ext cx="2235315" cy="103510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7D613E3-E4AC-53E5-21C9-C7BE10207C33}"/>
              </a:ext>
            </a:extLst>
          </p:cNvPr>
          <p:cNvSpPr txBox="1"/>
          <p:nvPr/>
        </p:nvSpPr>
        <p:spPr>
          <a:xfrm>
            <a:off x="5257869" y="2276516"/>
            <a:ext cx="186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example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37262809-CD01-76DB-D356-4AA29CC93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E9FD36-00F3-96C8-557F-083025FBE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31" y="332943"/>
            <a:ext cx="8335538" cy="6192114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251A27E7-CEC3-3E03-4B48-D579C8C1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442" y="5649885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4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9A74182-FB88-7CC5-65EE-AD3417BBF458}"/>
              </a:ext>
            </a:extLst>
          </p:cNvPr>
          <p:cNvSpPr txBox="1"/>
          <p:nvPr/>
        </p:nvSpPr>
        <p:spPr>
          <a:xfrm>
            <a:off x="772962" y="936486"/>
            <a:ext cx="200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Echelon form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70DE69B-04AF-F064-E641-937D8D4BE826}"/>
              </a:ext>
            </a:extLst>
          </p:cNvPr>
          <p:cNvSpPr txBox="1"/>
          <p:nvPr/>
        </p:nvSpPr>
        <p:spPr>
          <a:xfrm>
            <a:off x="4643439" y="1398151"/>
            <a:ext cx="173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pivot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6207EE-898C-D073-7D6A-9B65AB717D21}"/>
              </a:ext>
            </a:extLst>
          </p:cNvPr>
          <p:cNvSpPr txBox="1"/>
          <p:nvPr/>
        </p:nvSpPr>
        <p:spPr>
          <a:xfrm>
            <a:off x="1101917" y="3634839"/>
            <a:ext cx="2159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Row reduction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2E625E-C8D1-BF1F-8D42-975F4FF81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17" y="1821931"/>
            <a:ext cx="2458868" cy="1776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DC715D-B4D6-5E57-33B3-2DD28029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842" y="1963291"/>
            <a:ext cx="2793634" cy="14940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A9B19A-E8EE-102F-21FA-06CDAFFB6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57" y="1641854"/>
            <a:ext cx="2597604" cy="19568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E88FEB1-2F7D-DD6F-7977-A8DCEF370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05" y="4284702"/>
            <a:ext cx="10365063" cy="1494064"/>
          </a:xfrm>
          <a:prstGeom prst="rect">
            <a:avLst/>
          </a:prstGeom>
        </p:spPr>
      </p:pic>
      <p:pic>
        <p:nvPicPr>
          <p:cNvPr id="5" name="图形 4" descr="猫 纯色填充">
            <a:extLst>
              <a:ext uri="{FF2B5EF4-FFF2-40B4-BE49-F238E27FC236}">
                <a16:creationId xmlns:a16="http://schemas.microsoft.com/office/drawing/2014/main" id="{7E49067B-61C3-B60A-130C-86B7F291B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8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084E807-3953-59F8-947F-96E0A4903EE4}"/>
              </a:ext>
            </a:extLst>
          </p:cNvPr>
          <p:cNvSpPr txBox="1"/>
          <p:nvPr/>
        </p:nvSpPr>
        <p:spPr>
          <a:xfrm>
            <a:off x="571500" y="825500"/>
            <a:ext cx="273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Linear combination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C6FB73-6DA3-8FA1-A40B-8A2B79B3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85" y="1470018"/>
            <a:ext cx="2915978" cy="4476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30B2649-726A-5ADB-F9BA-D132A1BAD95A}"/>
              </a:ext>
            </a:extLst>
          </p:cNvPr>
          <p:cNvSpPr txBox="1"/>
          <p:nvPr/>
        </p:nvSpPr>
        <p:spPr>
          <a:xfrm>
            <a:off x="571500" y="2209800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Span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00F560-9B5A-6814-78B7-A137893E6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4" y="2871232"/>
            <a:ext cx="6699841" cy="10022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D7C07C9-327B-80CA-49E1-0C6C15B74642}"/>
              </a:ext>
            </a:extLst>
          </p:cNvPr>
          <p:cNvSpPr txBox="1"/>
          <p:nvPr/>
        </p:nvSpPr>
        <p:spPr>
          <a:xfrm>
            <a:off x="571500" y="4014231"/>
            <a:ext cx="246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Standard basis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9124A775-463D-FE85-49BE-49D5F838D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0D685F7-A8DD-3CF0-4D4D-921BA6277845}"/>
              </a:ext>
            </a:extLst>
          </p:cNvPr>
          <p:cNvSpPr txBox="1"/>
          <p:nvPr/>
        </p:nvSpPr>
        <p:spPr>
          <a:xfrm>
            <a:off x="546100" y="762000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Solution set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3114F6-1496-15BF-C238-1A2FD27A5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447791"/>
            <a:ext cx="6594323" cy="6350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27291C-3395-296D-C785-64B0E2CA2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51" y="2517746"/>
            <a:ext cx="4001290" cy="14319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8BE0DB-E8D1-9141-08A5-9F215C9C7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51" y="4384646"/>
            <a:ext cx="4038516" cy="15336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81FE845-51E8-4A9B-1A34-5ADD046C6CB2}"/>
              </a:ext>
            </a:extLst>
          </p:cNvPr>
          <p:cNvSpPr txBox="1"/>
          <p:nvPr/>
        </p:nvSpPr>
        <p:spPr>
          <a:xfrm>
            <a:off x="749549" y="3891270"/>
            <a:ext cx="485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Associated homogeneous system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CD0230B-CB1F-58BD-5966-28BC8F4F5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949" y="2536919"/>
            <a:ext cx="6530100" cy="12187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D9DD17-E707-4E82-A3D1-B3F66C7FC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123" y="4134366"/>
            <a:ext cx="6074466" cy="1783894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BEE80E1B-C77A-7787-EE9F-0A24E399C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6050579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5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E640C2C-CD96-946C-FA93-3E3BBEF7E50C}"/>
              </a:ext>
            </a:extLst>
          </p:cNvPr>
          <p:cNvSpPr txBox="1"/>
          <p:nvPr/>
        </p:nvSpPr>
        <p:spPr>
          <a:xfrm>
            <a:off x="856034" y="583660"/>
            <a:ext cx="428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matrix-vector product Ax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4E315C-8611-CD71-A3C2-199E3E59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35" y="1476947"/>
            <a:ext cx="4015676" cy="7347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71F5BA-823B-8A32-FC2A-5E72E53D7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967" y="471446"/>
            <a:ext cx="2886923" cy="27457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79C954-8AB5-22BC-4F2C-A1F4F6308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66" y="2522703"/>
            <a:ext cx="7164135" cy="7347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AEF52E-04B9-11EB-7DC3-720B71CDF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535" y="3689108"/>
            <a:ext cx="8490409" cy="2432700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989CD0C2-A405-F3F3-D593-2D2EFEBF13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9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3F086A-CDB1-B8BF-6BFC-3A574D1D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15" y="1076986"/>
            <a:ext cx="8764403" cy="9074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B73F9B-DBE5-ED5E-8DD6-99FF0A3B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15" y="2383224"/>
            <a:ext cx="6688486" cy="3397790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A90BB72C-C14E-C3FF-6E78-8E58E10FA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D1C933-01CC-AD14-25D8-741D8991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50" y="865600"/>
            <a:ext cx="7237519" cy="14848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7518C4-9856-D4B7-EAC7-27B61821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50" y="2582494"/>
            <a:ext cx="9647858" cy="6846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2E8D7F2-E1D9-0C55-D029-A832C29E88A4}"/>
              </a:ext>
            </a:extLst>
          </p:cNvPr>
          <p:cNvSpPr txBox="1"/>
          <p:nvPr/>
        </p:nvSpPr>
        <p:spPr>
          <a:xfrm>
            <a:off x="10430369" y="2461871"/>
            <a:ext cx="883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Cambria Math" panose="02040503050406030204" pitchFamily="18" charset="0"/>
              </a:rPr>
              <a:t>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A97BE5-40D2-2B18-E819-A3B9A38A3260}"/>
              </a:ext>
            </a:extLst>
          </p:cNvPr>
          <p:cNvSpPr txBox="1"/>
          <p:nvPr/>
        </p:nvSpPr>
        <p:spPr>
          <a:xfrm>
            <a:off x="766050" y="3508540"/>
            <a:ext cx="964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columns of a matrix are linearly dependent if and only if there is some column which is linearly dependent on the preceding ones.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8A50991-CBF2-A6EB-A1A0-B61709007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50" y="4493254"/>
            <a:ext cx="7720404" cy="818674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7554AFB6-AF73-9928-3FF0-DCDA86414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3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1FE37E9-EA9B-ED54-6B8E-423B4564A042}"/>
              </a:ext>
            </a:extLst>
          </p:cNvPr>
          <p:cNvSpPr txBox="1"/>
          <p:nvPr/>
        </p:nvSpPr>
        <p:spPr>
          <a:xfrm>
            <a:off x="1122689" y="599122"/>
            <a:ext cx="3212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matrix transformation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990E6B3-6E64-9AFA-458D-B2A0486D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66" y="632153"/>
            <a:ext cx="3429068" cy="4286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7D29F7-A335-A08D-69ED-8D07F6F3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88" y="1519862"/>
            <a:ext cx="4626758" cy="236170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013E250-9C99-9014-2897-4F20D2738D64}"/>
              </a:ext>
            </a:extLst>
          </p:cNvPr>
          <p:cNvSpPr txBox="1"/>
          <p:nvPr/>
        </p:nvSpPr>
        <p:spPr>
          <a:xfrm>
            <a:off x="6904239" y="1511151"/>
            <a:ext cx="2373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linear transformation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0FF20D4-F117-9F05-FFB5-E96CAB7F3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239" y="2710940"/>
            <a:ext cx="2970456" cy="4525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655723-F410-96C2-39EE-67EE11D78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239" y="3429000"/>
            <a:ext cx="1947989" cy="45256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5E7332-62EC-698A-DBF6-ABF1912B8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388" y="4323764"/>
            <a:ext cx="5491088" cy="150080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A0CD2D1-ECC0-DD7F-3EB5-E44433B1BBAE}"/>
              </a:ext>
            </a:extLst>
          </p:cNvPr>
          <p:cNvSpPr txBox="1"/>
          <p:nvPr/>
        </p:nvSpPr>
        <p:spPr>
          <a:xfrm>
            <a:off x="6833801" y="5346849"/>
            <a:ext cx="251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standard matrix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0ED2C9BD-3989-0B1E-DF9A-763771501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49885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3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BFF4745-9AFC-6199-BD9C-02E9B75B40F1}"/>
              </a:ext>
            </a:extLst>
          </p:cNvPr>
          <p:cNvSpPr txBox="1"/>
          <p:nvPr/>
        </p:nvSpPr>
        <p:spPr>
          <a:xfrm>
            <a:off x="795867" y="711200"/>
            <a:ext cx="27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Matrix operations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A0C6CF-B157-0BD3-BDC6-80080CB44A7C}"/>
              </a:ext>
            </a:extLst>
          </p:cNvPr>
          <p:cNvSpPr txBox="1"/>
          <p:nvPr/>
        </p:nvSpPr>
        <p:spPr>
          <a:xfrm>
            <a:off x="795867" y="1338957"/>
            <a:ext cx="501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Sum, Scalar multiplication, Transpose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3CB554-1A69-6187-48A8-1250BE5A30E0}"/>
              </a:ext>
            </a:extLst>
          </p:cNvPr>
          <p:cNvSpPr txBox="1"/>
          <p:nvPr/>
        </p:nvSpPr>
        <p:spPr>
          <a:xfrm>
            <a:off x="795869" y="1953906"/>
            <a:ext cx="147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Product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243842-E4C9-0B91-508C-F8B8EC0F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32" y="2056623"/>
            <a:ext cx="3796037" cy="4273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740E935-EA34-2744-ED63-494062F8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7" y="2927573"/>
            <a:ext cx="5435602" cy="14519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8D40BD-A085-C390-03C0-BF07ECF62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938" y="1647336"/>
            <a:ext cx="4807197" cy="288304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6EB6408-1930-DE57-9B18-B518EC701B57}"/>
              </a:ext>
            </a:extLst>
          </p:cNvPr>
          <p:cNvSpPr txBox="1"/>
          <p:nvPr/>
        </p:nvSpPr>
        <p:spPr>
          <a:xfrm>
            <a:off x="6588939" y="942032"/>
            <a:ext cx="203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Square matrix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3F2547A-BEC6-7088-BF65-7546A58448E2}"/>
              </a:ext>
            </a:extLst>
          </p:cNvPr>
          <p:cNvSpPr txBox="1"/>
          <p:nvPr/>
        </p:nvSpPr>
        <p:spPr>
          <a:xfrm>
            <a:off x="8772271" y="979563"/>
            <a:ext cx="262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Diagonal elements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F3808AF-9C5E-E437-8C69-7BB8C04ADED8}"/>
              </a:ext>
            </a:extLst>
          </p:cNvPr>
          <p:cNvSpPr txBox="1"/>
          <p:nvPr/>
        </p:nvSpPr>
        <p:spPr>
          <a:xfrm>
            <a:off x="6588938" y="1416503"/>
            <a:ext cx="250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Identity matrix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830ABA9-7EE8-9C4A-70FF-22E2B9B9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67" y="4761217"/>
            <a:ext cx="5942397" cy="10234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EFDDE0E-E97A-A739-9BE5-2002F7E77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467" y="4761217"/>
            <a:ext cx="3664138" cy="86364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EC6B03D-77C9-3F32-B719-A4B2F64CD2C2}"/>
              </a:ext>
            </a:extLst>
          </p:cNvPr>
          <p:cNvSpPr txBox="1"/>
          <p:nvPr/>
        </p:nvSpPr>
        <p:spPr>
          <a:xfrm>
            <a:off x="7382644" y="5624861"/>
            <a:ext cx="321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Column-Row expansion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5D19996-C0D2-16B6-F15E-004212F65EFC}"/>
              </a:ext>
            </a:extLst>
          </p:cNvPr>
          <p:cNvSpPr txBox="1"/>
          <p:nvPr/>
        </p:nvSpPr>
        <p:spPr>
          <a:xfrm>
            <a:off x="2455712" y="5841445"/>
            <a:ext cx="310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*Prove A(BC)=(AB)C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DA938155-9BEC-06CF-6486-A501AB8F3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1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618C309-6E08-1230-E683-1A1EC8A2170A}"/>
              </a:ext>
            </a:extLst>
          </p:cNvPr>
          <p:cNvSpPr txBox="1"/>
          <p:nvPr/>
        </p:nvSpPr>
        <p:spPr>
          <a:xfrm>
            <a:off x="863600" y="1446031"/>
            <a:ext cx="2716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non-commutativity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FF77DA-093C-F860-6DCF-7FDEDB454D7C}"/>
              </a:ext>
            </a:extLst>
          </p:cNvPr>
          <p:cNvSpPr txBox="1"/>
          <p:nvPr/>
        </p:nvSpPr>
        <p:spPr>
          <a:xfrm>
            <a:off x="795867" y="711200"/>
            <a:ext cx="27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77B57D-1610-3120-9AC9-7E8CAA595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77" y="1425158"/>
            <a:ext cx="2482978" cy="628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24B3A2-AED0-491A-8C59-935032F22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66" y="2327006"/>
            <a:ext cx="5626389" cy="33910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A1D2F7E-9261-7121-3476-8A8CCFCD1CC7}"/>
              </a:ext>
            </a:extLst>
          </p:cNvPr>
          <p:cNvSpPr txBox="1"/>
          <p:nvPr/>
        </p:nvSpPr>
        <p:spPr>
          <a:xfrm>
            <a:off x="6443934" y="1446031"/>
            <a:ext cx="2716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non-zero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10EACC4-13B3-F022-5F64-AE7ADC384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383" y="1399756"/>
            <a:ext cx="1905098" cy="6540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CB543-74E5-2321-B4D5-181D78A80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172" y="2095226"/>
            <a:ext cx="2311519" cy="5588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9CC9A0-FEC9-AE0B-E87C-0FDA6EE91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637" y="2779195"/>
            <a:ext cx="2781443" cy="5715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1646CD-8E40-40F0-F8E1-C3DF84F7E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309" y="2766547"/>
            <a:ext cx="3067208" cy="59058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FDC9DED-831A-A3F9-3010-3B867788AC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3755" y="3623890"/>
            <a:ext cx="5721644" cy="1435174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F24ACFC8-DF6F-614B-C835-7030F893D1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8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EB38226-BF1F-685C-A021-2204CDE3FCCE}"/>
              </a:ext>
            </a:extLst>
          </p:cNvPr>
          <p:cNvSpPr txBox="1"/>
          <p:nvPr/>
        </p:nvSpPr>
        <p:spPr>
          <a:xfrm>
            <a:off x="626533" y="718235"/>
            <a:ext cx="8293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Establish a link between points and vectors by introducing a sort of common anchor point for all vectors.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22F089-FE2F-4AB1-CFDB-07918291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" y="1819298"/>
            <a:ext cx="7840892" cy="9525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68E026-429C-BCA4-7D20-D00EC2433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62" y="3041913"/>
            <a:ext cx="1957010" cy="18346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A3927E-C7A0-1681-35C0-A75B309CA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140" y="3715483"/>
            <a:ext cx="2834413" cy="9525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D8866F-0F69-3147-A1DC-8399EBB56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402" y="2988770"/>
            <a:ext cx="3640739" cy="2494881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3B999351-22DF-4B53-C32D-A144A4DA3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49885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7DF6C87-DA33-0FCF-8B23-6A453977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73" y="733046"/>
            <a:ext cx="6477605" cy="25649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2F9C5A-AAC2-3369-8F04-F597DAA5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1" y="3636188"/>
            <a:ext cx="1333569" cy="30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DB89C2-844B-B30F-5A88-8792935B5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748" y="3604436"/>
            <a:ext cx="3772094" cy="368319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B7442135-CEE3-9A44-A75C-D9137493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7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8A91615-9898-EC76-75A7-9EB65E6C6EC9}"/>
              </a:ext>
            </a:extLst>
          </p:cNvPr>
          <p:cNvSpPr txBox="1"/>
          <p:nvPr/>
        </p:nvSpPr>
        <p:spPr>
          <a:xfrm>
            <a:off x="821932" y="418988"/>
            <a:ext cx="407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Some linear transformation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37F56A-512E-8793-446C-90D267FD8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51" y="1109951"/>
            <a:ext cx="1947383" cy="4616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1A4A37-1F1E-F235-BBD0-995CB1479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51" y="1826284"/>
            <a:ext cx="6740192" cy="16027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728470-09B2-6D11-5D24-2C31D0101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51" y="3683669"/>
            <a:ext cx="1282766" cy="2349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3A7F861-0E56-B0FB-C4D3-67B43CDAF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51" y="4207598"/>
            <a:ext cx="5086611" cy="2349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F134E5C-AB58-EA4F-D620-88880B413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51" y="4635951"/>
            <a:ext cx="5493032" cy="27306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DBD10B-75D4-2A13-7DAF-9A7143F2F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51" y="5118734"/>
            <a:ext cx="5886753" cy="749339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E0C6EFF7-9934-87DE-E03F-F4D6C886954B}"/>
              </a:ext>
            </a:extLst>
          </p:cNvPr>
          <p:cNvGrpSpPr/>
          <p:nvPr/>
        </p:nvGrpSpPr>
        <p:grpSpPr>
          <a:xfrm>
            <a:off x="8265266" y="3603902"/>
            <a:ext cx="2418352" cy="2337161"/>
            <a:chOff x="547955" y="2255387"/>
            <a:chExt cx="2418352" cy="2337161"/>
          </a:xfrm>
        </p:grpSpPr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27D1E2BC-4282-B916-2A4D-DCBFCE233704}"/>
                </a:ext>
              </a:extLst>
            </p:cNvPr>
            <p:cNvCxnSpPr/>
            <p:nvPr/>
          </p:nvCxnSpPr>
          <p:spPr>
            <a:xfrm flipV="1">
              <a:off x="1479479" y="2424701"/>
              <a:ext cx="0" cy="2167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1450EE12-2CC7-2D06-93E2-8018E50CA1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631879" y="2577101"/>
              <a:ext cx="0" cy="21678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6B2AA82-CF3D-5587-B400-C3CE77EBE363}"/>
                </a:ext>
              </a:extLst>
            </p:cNvPr>
            <p:cNvCxnSpPr/>
            <p:nvPr/>
          </p:nvCxnSpPr>
          <p:spPr>
            <a:xfrm flipV="1">
              <a:off x="698643" y="2424701"/>
              <a:ext cx="1808251" cy="2167847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588D03D9-4EC3-8699-C0FC-8488A5924556}"/>
                </a:ext>
              </a:extLst>
            </p:cNvPr>
            <p:cNvCxnSpPr/>
            <p:nvPr/>
          </p:nvCxnSpPr>
          <p:spPr>
            <a:xfrm>
              <a:off x="1479479" y="3661024"/>
              <a:ext cx="441788" cy="54110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F01165FD-9D5F-470B-A9CA-BB866D24D43E}"/>
                </a:ext>
              </a:extLst>
            </p:cNvPr>
            <p:cNvCxnSpPr>
              <a:cxnSpLocks/>
            </p:cNvCxnSpPr>
            <p:nvPr/>
          </p:nvCxnSpPr>
          <p:spPr>
            <a:xfrm>
              <a:off x="1479479" y="3661023"/>
              <a:ext cx="917824" cy="27055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8FE13D7D-A710-C3A2-5C09-9D35906BBD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1438" y="3311525"/>
              <a:ext cx="148974" cy="8906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C7D813BC-4ED4-E14D-D84D-BC03D2A389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9982" y="2809875"/>
              <a:ext cx="187630" cy="112170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3079395-AAEF-11EF-0486-759CE0C805DB}"/>
                </a:ext>
              </a:extLst>
            </p:cNvPr>
            <p:cNvSpPr txBox="1"/>
            <p:nvPr/>
          </p:nvSpPr>
          <p:spPr>
            <a:xfrm>
              <a:off x="2674208" y="3562245"/>
              <a:ext cx="292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endParaRPr lang="zh-CN" altLang="en-US" sz="1400" dirty="0">
                <a:latin typeface="Cambria Math" panose="020405030504060302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32FEAD1-5974-08D3-423B-B1C6BEA139D8}"/>
                </a:ext>
              </a:extLst>
            </p:cNvPr>
            <p:cNvSpPr txBox="1"/>
            <p:nvPr/>
          </p:nvSpPr>
          <p:spPr>
            <a:xfrm>
              <a:off x="1484118" y="2255387"/>
              <a:ext cx="292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  <a:endParaRPr lang="zh-CN" altLang="en-US" sz="1400" dirty="0">
                <a:latin typeface="Cambria Math" panose="020405030504060302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1CAB08D-DBC4-DD4E-75BF-3FF2420A40D4}"/>
                </a:ext>
              </a:extLst>
            </p:cNvPr>
            <p:cNvSpPr txBox="1"/>
            <p:nvPr/>
          </p:nvSpPr>
          <p:spPr>
            <a:xfrm>
              <a:off x="1542631" y="3942120"/>
              <a:ext cx="292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mbria Math" panose="02040503050406030204" pitchFamily="18" charset="0"/>
                </a:rPr>
                <a:t>v</a:t>
              </a:r>
              <a:endParaRPr lang="zh-CN" altLang="en-US" b="1" dirty="0">
                <a:latin typeface="Cambria Math" panose="020405030504060302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C950ACC-9B9F-1F6C-F7AE-6EA70BDD86DE}"/>
                </a:ext>
              </a:extLst>
            </p:cNvPr>
            <p:cNvSpPr txBox="1"/>
            <p:nvPr/>
          </p:nvSpPr>
          <p:spPr>
            <a:xfrm>
              <a:off x="1763098" y="3315165"/>
              <a:ext cx="292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w</a:t>
              </a:r>
              <a:endParaRPr lang="zh-CN" altLang="en-US" b="1" dirty="0">
                <a:latin typeface="Cambria Math" panose="020405030504060302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44F71CD-D71F-6A1A-9F79-4BA65777A01A}"/>
                </a:ext>
              </a:extLst>
            </p:cNvPr>
            <p:cNvSpPr txBox="1"/>
            <p:nvPr/>
          </p:nvSpPr>
          <p:spPr>
            <a:xfrm>
              <a:off x="2371021" y="2415721"/>
              <a:ext cx="292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endParaRPr lang="zh-CN" altLang="en-US" b="1" dirty="0">
                <a:latin typeface="Cambria Math" panose="02040503050406030204" pitchFamily="18" charset="0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7E3FF5E1-8C7F-F469-CE4E-AE717D4A3F8A}"/>
              </a:ext>
            </a:extLst>
          </p:cNvPr>
          <p:cNvSpPr txBox="1"/>
          <p:nvPr/>
        </p:nvSpPr>
        <p:spPr>
          <a:xfrm>
            <a:off x="3044432" y="1119409"/>
            <a:ext cx="15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Projection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2" name="图形 21" descr="猫 纯色填充">
            <a:extLst>
              <a:ext uri="{FF2B5EF4-FFF2-40B4-BE49-F238E27FC236}">
                <a16:creationId xmlns:a16="http://schemas.microsoft.com/office/drawing/2014/main" id="{3E8ADED8-665F-21A1-4622-10C340DB4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AA7C367A-32D7-2315-861A-1CACAD1E9348}"/>
              </a:ext>
            </a:extLst>
          </p:cNvPr>
          <p:cNvSpPr txBox="1"/>
          <p:nvPr/>
        </p:nvSpPr>
        <p:spPr>
          <a:xfrm>
            <a:off x="856036" y="595541"/>
            <a:ext cx="15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Reflection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C4E8A6D-4BEE-C8AC-D4FA-3840DAB0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26" y="1201716"/>
            <a:ext cx="3435831" cy="30517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7D41745-4D5F-4017-97EC-A66721C02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553" y="1372888"/>
            <a:ext cx="4907093" cy="373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00763FB-5025-4823-6270-A44F2C0392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574"/>
          <a:stretch/>
        </p:blipFill>
        <p:spPr>
          <a:xfrm>
            <a:off x="4584552" y="2069917"/>
            <a:ext cx="6535927" cy="1359083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F4A41F7D-1CF6-BF3E-32B9-A26F63473D63}"/>
              </a:ext>
            </a:extLst>
          </p:cNvPr>
          <p:cNvSpPr txBox="1"/>
          <p:nvPr/>
        </p:nvSpPr>
        <p:spPr>
          <a:xfrm>
            <a:off x="903727" y="4253501"/>
            <a:ext cx="734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preserve lengths of vectors and angles between vectors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08F46D3-2AEB-EEA4-8770-EB7217C83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229" y="5078002"/>
            <a:ext cx="2315709" cy="35239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F0F0DDC-D38B-8509-0C07-5BB830687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439" y="5005491"/>
            <a:ext cx="6140090" cy="809682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61510171-CAE0-4A9A-1D2E-6F271EDB2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BD46D-9855-993A-25AA-1920F03D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7B9B972E-A9F3-FD98-2429-67B5F88C9059}"/>
              </a:ext>
            </a:extLst>
          </p:cNvPr>
          <p:cNvSpPr txBox="1"/>
          <p:nvPr/>
        </p:nvSpPr>
        <p:spPr>
          <a:xfrm>
            <a:off x="856036" y="605815"/>
            <a:ext cx="15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Rotation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7879B3-F749-5E30-BA00-A9FF48AE3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52" y="1283512"/>
            <a:ext cx="6272459" cy="18192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8C245E-D0D4-1386-69D7-8A5FDA21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541" y="1283512"/>
            <a:ext cx="2006703" cy="5778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8E139B-3840-C3B3-2533-C340D7283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323" y="2080393"/>
            <a:ext cx="2482978" cy="20448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2D880-FB9B-3CBC-4545-B23FD6FE1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52" y="3375061"/>
            <a:ext cx="5828868" cy="3801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92BE4D-2FCD-6A9A-61AB-7C2EF0541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957" y="4027470"/>
            <a:ext cx="2292468" cy="215911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E4762B1-1FB8-10B2-DEF0-83FB58415FD7}"/>
              </a:ext>
            </a:extLst>
          </p:cNvPr>
          <p:cNvSpPr txBox="1"/>
          <p:nvPr/>
        </p:nvSpPr>
        <p:spPr>
          <a:xfrm>
            <a:off x="3751636" y="4026438"/>
            <a:ext cx="15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prove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6E201312-1312-7153-0376-83FB38025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8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B4B8E5C-E12A-65CC-701F-E8B8996AB3F6}"/>
              </a:ext>
            </a:extLst>
          </p:cNvPr>
          <p:cNvSpPr txBox="1"/>
          <p:nvPr/>
        </p:nvSpPr>
        <p:spPr>
          <a:xfrm>
            <a:off x="856036" y="595541"/>
            <a:ext cx="30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Shear transformation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8F8CA6-95D2-7154-DE71-C722C458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43" y="1296214"/>
            <a:ext cx="5721644" cy="16764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9203B1-1BAC-5789-810C-7C1F14BA4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24" y="915195"/>
            <a:ext cx="5397777" cy="23432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B2EDF17-49DE-4EAE-B9A1-2FA5D02E2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20" y="3504281"/>
            <a:ext cx="6388428" cy="7620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A5EE4D-045C-7844-3404-95F1A2349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34" y="4391260"/>
            <a:ext cx="5874052" cy="520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DDFBF4-F6D8-FE83-D989-6B830176C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689" y="3599536"/>
            <a:ext cx="2552615" cy="183469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196637A-1BFA-09F2-FABF-84B14A6E3D86}"/>
              </a:ext>
            </a:extLst>
          </p:cNvPr>
          <p:cNvSpPr txBox="1"/>
          <p:nvPr/>
        </p:nvSpPr>
        <p:spPr>
          <a:xfrm>
            <a:off x="10017304" y="4450322"/>
            <a:ext cx="136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example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5A5F8980-B027-E7FC-0AC9-86CC13A94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60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76683A-2A8A-FAE6-64FC-A3A18CAAE396}"/>
              </a:ext>
            </a:extLst>
          </p:cNvPr>
          <p:cNvSpPr txBox="1"/>
          <p:nvPr/>
        </p:nvSpPr>
        <p:spPr>
          <a:xfrm>
            <a:off x="856036" y="595541"/>
            <a:ext cx="30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inverse of matrix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825FA9-53EF-9914-4DA6-516C1D94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09" y="1278435"/>
            <a:ext cx="6868107" cy="6120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5B0AF1-28E4-AB5A-8B75-032F6CDBA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42" y="644526"/>
            <a:ext cx="1126378" cy="4338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85F1CE-1D60-56EC-BCD2-58037EDFE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227" y="640081"/>
            <a:ext cx="1741048" cy="4171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5EDB778-A476-690E-9317-41A59E3AA2E0}"/>
              </a:ext>
            </a:extLst>
          </p:cNvPr>
          <p:cNvSpPr txBox="1"/>
          <p:nvPr/>
        </p:nvSpPr>
        <p:spPr>
          <a:xfrm>
            <a:off x="659192" y="2090489"/>
            <a:ext cx="106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If </a:t>
            </a:r>
            <a:r>
              <a:rPr lang="en-US" altLang="zh-CN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is a square matrix, then </a:t>
            </a:r>
            <a:r>
              <a:rPr lang="en-US" altLang="zh-CN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AX 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zh-CN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has a unique solution if and only if </a:t>
            </a:r>
            <a:r>
              <a:rPr lang="en-US" altLang="zh-CN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has linearly independent columns.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EA08ED-A935-62AF-9CAA-B1BA63EAE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09" y="2659866"/>
            <a:ext cx="4446836" cy="263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5DEB82D-6B4B-AB33-FD93-1D68EA90D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09" y="3154485"/>
            <a:ext cx="2906630" cy="27451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690AD92-808F-3FC1-E40D-CA17610ED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08" y="3659758"/>
            <a:ext cx="2574419" cy="2638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001D240-BA84-534D-DDFD-CA2B5DDBE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261" y="4123664"/>
            <a:ext cx="3096031" cy="27341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25755E6-0896-4CB7-952F-299E2BE61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3227" y="4133364"/>
            <a:ext cx="1035103" cy="2540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8DD5D67-98B5-79E0-1570-F17A04EA47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2679" y="3642159"/>
            <a:ext cx="1282766" cy="29211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1829B13-2CB6-D461-236A-22873883B9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8292" y="3109423"/>
            <a:ext cx="1320868" cy="41912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C946CA0-1408-7F88-6CD0-0BBD6B9A9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008" y="4628937"/>
            <a:ext cx="6996684" cy="36325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5693529-9D54-41FA-9650-640FDF2F9C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2347" y="4659747"/>
            <a:ext cx="1473276" cy="27306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04934C9-4BF5-4412-F148-C3D97F938AD2}"/>
              </a:ext>
            </a:extLst>
          </p:cNvPr>
          <p:cNvSpPr txBox="1"/>
          <p:nvPr/>
        </p:nvSpPr>
        <p:spPr>
          <a:xfrm>
            <a:off x="797672" y="4992196"/>
            <a:ext cx="469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How to compute the inverse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FD4461D2-D348-404F-1CF6-D9C4481F89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0008" y="5587313"/>
            <a:ext cx="749339" cy="444523"/>
          </a:xfrm>
          <a:prstGeom prst="rect">
            <a:avLst/>
          </a:prstGeom>
        </p:spPr>
      </p:pic>
      <p:sp>
        <p:nvSpPr>
          <p:cNvPr id="31" name="箭头: 右 30">
            <a:extLst>
              <a:ext uri="{FF2B5EF4-FFF2-40B4-BE49-F238E27FC236}">
                <a16:creationId xmlns:a16="http://schemas.microsoft.com/office/drawing/2014/main" id="{6FC0B676-6909-D4C9-3C36-D8523965C2F8}"/>
              </a:ext>
            </a:extLst>
          </p:cNvPr>
          <p:cNvSpPr/>
          <p:nvPr/>
        </p:nvSpPr>
        <p:spPr>
          <a:xfrm>
            <a:off x="1819200" y="5751989"/>
            <a:ext cx="390418" cy="13026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6793667F-7F58-57DF-0FD6-2A5E59B77F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4380" y="5587313"/>
            <a:ext cx="806491" cy="46357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33E7F81-911B-9E84-B493-A5B7B84DDB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99961" y="5699638"/>
            <a:ext cx="768389" cy="234962"/>
          </a:xfrm>
          <a:prstGeom prst="rect">
            <a:avLst/>
          </a:prstGeom>
        </p:spPr>
      </p:pic>
      <p:sp>
        <p:nvSpPr>
          <p:cNvPr id="36" name="箭头: 右 35">
            <a:extLst>
              <a:ext uri="{FF2B5EF4-FFF2-40B4-BE49-F238E27FC236}">
                <a16:creationId xmlns:a16="http://schemas.microsoft.com/office/drawing/2014/main" id="{1593DADE-7B0D-0106-9287-3F16746D230D}"/>
              </a:ext>
            </a:extLst>
          </p:cNvPr>
          <p:cNvSpPr/>
          <p:nvPr/>
        </p:nvSpPr>
        <p:spPr>
          <a:xfrm>
            <a:off x="3212916" y="5751988"/>
            <a:ext cx="390418" cy="13026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F154706-3B0C-3EC3-B37D-F491D8297A7F}"/>
              </a:ext>
            </a:extLst>
          </p:cNvPr>
          <p:cNvSpPr txBox="1"/>
          <p:nvPr/>
        </p:nvSpPr>
        <p:spPr>
          <a:xfrm>
            <a:off x="4760778" y="5451777"/>
            <a:ext cx="285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*idea is very interesting</a:t>
            </a:r>
            <a:endParaRPr lang="zh-CN" alt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A17BD1C6-B1E1-18EE-D352-AECC0A2E02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32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7BE054-4A67-C77B-4F35-3168075ECE35}"/>
              </a:ext>
            </a:extLst>
          </p:cNvPr>
          <p:cNvSpPr txBox="1"/>
          <p:nvPr/>
        </p:nvSpPr>
        <p:spPr>
          <a:xfrm>
            <a:off x="808522" y="548640"/>
            <a:ext cx="729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2283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or a square matrix </a:t>
            </a:r>
            <a:r>
              <a:rPr lang="en-US" altLang="zh-CN" sz="2400" b="1" i="1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: if </a:t>
            </a:r>
            <a:r>
              <a:rPr lang="en-US" altLang="zh-CN" sz="2400" b="1" i="1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altLang="zh-CN" sz="2400" b="1" i="1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the </a:t>
            </a:r>
            <a:r>
              <a:rPr lang="en-US" altLang="zh-CN" sz="2400" b="1" i="1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BA</a:t>
            </a:r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altLang="zh-CN" sz="2400" b="1" i="1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zh-CN" altLang="en-US" sz="2400" b="1" i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339133-5285-6057-3FE6-C504DA8DC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2" y="1321901"/>
            <a:ext cx="6240049" cy="3398992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237E09E2-1B4B-95CC-A0F4-02158BCE5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0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AC06A6D-5021-11CC-88A6-B423ED3F7017}"/>
              </a:ext>
            </a:extLst>
          </p:cNvPr>
          <p:cNvSpPr txBox="1"/>
          <p:nvPr/>
        </p:nvSpPr>
        <p:spPr>
          <a:xfrm>
            <a:off x="856036" y="595541"/>
            <a:ext cx="169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Injectivity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39D5BA-83D5-05A3-822C-0D6A7C36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03" y="1257643"/>
            <a:ext cx="7485286" cy="7869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AE745C-1EDE-026A-F1D5-31D2DCCA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03" y="2244995"/>
            <a:ext cx="8608465" cy="3832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D5BE972-81B1-28AD-662C-2959976318F6}"/>
              </a:ext>
            </a:extLst>
          </p:cNvPr>
          <p:cNvSpPr txBox="1"/>
          <p:nvPr/>
        </p:nvSpPr>
        <p:spPr>
          <a:xfrm>
            <a:off x="9720921" y="2201602"/>
            <a:ext cx="169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Verse not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BAE8D5-F287-45C9-9F3C-454715F1C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03" y="2828686"/>
            <a:ext cx="9888201" cy="461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5105F4-5655-5E17-9BD1-6E2B79CBF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03" y="3455769"/>
            <a:ext cx="6513038" cy="18354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206BC3-AB1E-3D46-FC7F-02FF300E5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951" y="3575357"/>
            <a:ext cx="3659225" cy="3185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314CED-A0A6-4227-7D62-169F15F0F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503" y="5456610"/>
            <a:ext cx="8255331" cy="696693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0D99A55A-E9AA-1452-6D94-C59E989F9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72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E29007A-DEB5-34A4-6040-662F6E108EA5}"/>
              </a:ext>
            </a:extLst>
          </p:cNvPr>
          <p:cNvSpPr txBox="1"/>
          <p:nvPr/>
        </p:nvSpPr>
        <p:spPr>
          <a:xfrm>
            <a:off x="856036" y="595541"/>
            <a:ext cx="169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Surjectivity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1AF3C7-0F9E-ED5C-DB34-C612F516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6" y="1260277"/>
            <a:ext cx="7602594" cy="10308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655524-FE65-85DD-3174-21942DA4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6" y="2494208"/>
            <a:ext cx="9366751" cy="38379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67511CD-DBCC-AC42-9D2B-CA46AF9C3765}"/>
              </a:ext>
            </a:extLst>
          </p:cNvPr>
          <p:cNvSpPr txBox="1"/>
          <p:nvPr/>
        </p:nvSpPr>
        <p:spPr>
          <a:xfrm>
            <a:off x="10131887" y="2416341"/>
            <a:ext cx="169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Verse not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05FDD3-2408-2E4E-4944-88ACAF556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36" y="3081077"/>
            <a:ext cx="7103646" cy="715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9D00A4-CFB8-5326-081A-932EC764D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36" y="3999623"/>
            <a:ext cx="6355070" cy="17950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2BE285-1252-8CA3-724E-71F9AB408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789" y="4093103"/>
            <a:ext cx="4043993" cy="344903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14106244-76D3-C661-88B1-6D8552F3BB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3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25BB81-A02D-275A-6CC7-6B2F963DBF20}"/>
              </a:ext>
            </a:extLst>
          </p:cNvPr>
          <p:cNvSpPr txBox="1"/>
          <p:nvPr/>
        </p:nvSpPr>
        <p:spPr>
          <a:xfrm>
            <a:off x="712197" y="459416"/>
            <a:ext cx="169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Bijectivity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328E05-D153-03FB-85D1-A22343F7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97" y="1032862"/>
            <a:ext cx="7751225" cy="7054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A41D89-6193-AE67-F668-9F03A9F66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97" y="1850112"/>
            <a:ext cx="6934428" cy="4734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7B3B27-F321-730A-A0A1-4E43A3B43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97" y="2543867"/>
            <a:ext cx="6487885" cy="15313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FCDEA7-18DE-1AF1-6086-BD73A335D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712" y="3129123"/>
            <a:ext cx="6684625" cy="2810581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76070668-F109-0030-2D45-8B6D21F12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1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59698B-B9F8-863A-1DD8-AF3015981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62" y="878365"/>
            <a:ext cx="4686541" cy="20194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4721E8-B399-0E93-4BA6-DACD031C1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9" y="3429000"/>
            <a:ext cx="5759746" cy="12446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D78909-6F24-7A1A-54D2-958FCDDF1A14}"/>
              </a:ext>
            </a:extLst>
          </p:cNvPr>
          <p:cNvSpPr txBox="1"/>
          <p:nvPr/>
        </p:nvSpPr>
        <p:spPr>
          <a:xfrm>
            <a:off x="6326599" y="878365"/>
            <a:ext cx="306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Dot product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C61374-28E3-C3C7-4FA0-086BB3C3C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83" y="1752663"/>
            <a:ext cx="5016758" cy="2787793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2419EFC5-F663-DB21-C754-DFA23D488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49885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27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E5E6598-D38B-D8F5-5CFE-766FFA8F5F87}"/>
              </a:ext>
            </a:extLst>
          </p:cNvPr>
          <p:cNvSpPr txBox="1"/>
          <p:nvPr/>
        </p:nvSpPr>
        <p:spPr>
          <a:xfrm>
            <a:off x="856036" y="932972"/>
            <a:ext cx="284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Matrix </a:t>
            </a:r>
            <a:r>
              <a:rPr lang="en-US" altLang="zh-CN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factorisation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FE11DC-0305-979F-B52D-EB05A3CDDB2E}"/>
              </a:ext>
            </a:extLst>
          </p:cNvPr>
          <p:cNvSpPr txBox="1"/>
          <p:nvPr/>
        </p:nvSpPr>
        <p:spPr>
          <a:xfrm>
            <a:off x="856036" y="1454023"/>
            <a:ext cx="4310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Trapezoidal and Triangular matrices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3A5D35-A667-A773-9C05-B1B81EB2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830" y="390296"/>
            <a:ext cx="2747353" cy="25275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75E6F3E-E4DE-0BD8-AF5C-523FBE78CB3B}"/>
              </a:ext>
            </a:extLst>
          </p:cNvPr>
          <p:cNvSpPr txBox="1"/>
          <p:nvPr/>
        </p:nvSpPr>
        <p:spPr>
          <a:xfrm>
            <a:off x="5166830" y="2895124"/>
            <a:ext cx="340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upper trapezoidal matrix</a:t>
            </a:r>
            <a:endParaRPr lang="zh-CN" altLang="en-US" sz="2000" b="1" dirty="0">
              <a:latin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826395D-BD3B-F798-1A07-89AF52DD0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156" y="413501"/>
            <a:ext cx="2878420" cy="268167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8B1C0A5-B72A-CF79-2A93-98C924B8F3A7}"/>
              </a:ext>
            </a:extLst>
          </p:cNvPr>
          <p:cNvSpPr txBox="1"/>
          <p:nvPr/>
        </p:nvSpPr>
        <p:spPr>
          <a:xfrm>
            <a:off x="8356486" y="3028890"/>
            <a:ext cx="340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lower trapezoidal matrix</a:t>
            </a:r>
            <a:endParaRPr lang="zh-CN" altLang="en-US" sz="2000" b="1" dirty="0">
              <a:latin typeface="Cambria Math" panose="020405030504060302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5D58ABC-32D4-B5C5-B44F-3ABF2DF5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98" y="3666169"/>
            <a:ext cx="7428427" cy="14675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64C0E2D-DBD7-F896-F563-E6B3BD557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98" y="5268899"/>
            <a:ext cx="7165785" cy="30758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A263385-3404-6708-0F6B-D63FE07B0583}"/>
              </a:ext>
            </a:extLst>
          </p:cNvPr>
          <p:cNvSpPr txBox="1"/>
          <p:nvPr/>
        </p:nvSpPr>
        <p:spPr>
          <a:xfrm>
            <a:off x="8061897" y="5114814"/>
            <a:ext cx="171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Proof </a:t>
            </a:r>
            <a:r>
              <a:rPr lang="zh-CN" alt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逆推</a:t>
            </a:r>
            <a:endParaRPr lang="zh-CN" altLang="en-US" sz="24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E5ED9868-08AA-90AF-79BC-E76CC5859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91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E1A5474-4C23-EF5D-5C21-81FBA3DBA281}"/>
              </a:ext>
            </a:extLst>
          </p:cNvPr>
          <p:cNvSpPr txBox="1"/>
          <p:nvPr/>
        </p:nvSpPr>
        <p:spPr>
          <a:xfrm>
            <a:off x="737287" y="502767"/>
            <a:ext cx="250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LU decomposition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D8CBDF-6B6C-5E74-21C1-AE55DFC4374A}"/>
              </a:ext>
            </a:extLst>
          </p:cNvPr>
          <p:cNvSpPr txBox="1"/>
          <p:nvPr/>
        </p:nvSpPr>
        <p:spPr>
          <a:xfrm>
            <a:off x="3373004" y="533968"/>
            <a:ext cx="369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See example 3.45 </a:t>
            </a:r>
            <a:r>
              <a:rPr lang="zh-CN" altLang="en-US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和求</a:t>
            </a:r>
            <a:r>
              <a:rPr lang="en-US" altLang="zh-CN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CN" sz="20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zh-CN" altLang="en-US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对比</a:t>
            </a:r>
            <a:endParaRPr lang="zh-CN" altLang="en-US" sz="20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1A77080-2949-12A8-A560-DE37CF31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667"/>
          <a:stretch/>
        </p:blipFill>
        <p:spPr>
          <a:xfrm>
            <a:off x="458459" y="1116478"/>
            <a:ext cx="5829090" cy="39219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62F1B2-1C61-C2C8-349D-B27C9C73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860"/>
          <a:stretch/>
        </p:blipFill>
        <p:spPr>
          <a:xfrm>
            <a:off x="5658349" y="2925481"/>
            <a:ext cx="6094093" cy="35472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67C1454-6EEC-23B8-FA4B-8325929B68AD}"/>
              </a:ext>
            </a:extLst>
          </p:cNvPr>
          <p:cNvSpPr txBox="1"/>
          <p:nvPr/>
        </p:nvSpPr>
        <p:spPr>
          <a:xfrm>
            <a:off x="3844216" y="5345843"/>
            <a:ext cx="104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*Proof 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740C1730-1007-FC87-F703-A2448E2DE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4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2DBA94E-DD35-BF70-40F6-DCADEBF19806}"/>
              </a:ext>
            </a:extLst>
          </p:cNvPr>
          <p:cNvSpPr txBox="1"/>
          <p:nvPr/>
        </p:nvSpPr>
        <p:spPr>
          <a:xfrm>
            <a:off x="737286" y="502767"/>
            <a:ext cx="293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PLU decomposition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BA5F16-8CC6-B86B-B451-3E0B1C9E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42" y="1165885"/>
            <a:ext cx="7274373" cy="30237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0824D7E-6BFE-5137-FFEC-F6D795E2D484}"/>
              </a:ext>
            </a:extLst>
          </p:cNvPr>
          <p:cNvSpPr txBox="1"/>
          <p:nvPr/>
        </p:nvSpPr>
        <p:spPr>
          <a:xfrm>
            <a:off x="825242" y="4391071"/>
            <a:ext cx="170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**Application</a:t>
            </a:r>
            <a:endParaRPr lang="zh-CN" altLang="en-US" sz="20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66F41AC8-4F06-467A-F656-A89DD48C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8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B325420-FF82-B75C-CE38-7CFEBD33C11A}"/>
              </a:ext>
            </a:extLst>
          </p:cNvPr>
          <p:cNvSpPr txBox="1"/>
          <p:nvPr/>
        </p:nvSpPr>
        <p:spPr>
          <a:xfrm>
            <a:off x="737286" y="502767"/>
            <a:ext cx="293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Subspace of R</a:t>
            </a:r>
            <a:r>
              <a:rPr lang="en-US" altLang="zh-CN" sz="24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E34323-98A8-2793-7CF7-AE3A5611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21" y="1056765"/>
            <a:ext cx="5623723" cy="27276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D9882B5-B5F5-0220-5B4E-983106657D1D}"/>
              </a:ext>
            </a:extLst>
          </p:cNvPr>
          <p:cNvSpPr txBox="1"/>
          <p:nvPr/>
        </p:nvSpPr>
        <p:spPr>
          <a:xfrm>
            <a:off x="7425647" y="595100"/>
            <a:ext cx="2661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trivial subspace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F30EE2-3F69-4E34-BCB9-A025B017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47" y="1093443"/>
            <a:ext cx="2536500" cy="3179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A613686-BA6E-1583-52DD-3A7A0A3578BC}"/>
              </a:ext>
            </a:extLst>
          </p:cNvPr>
          <p:cNvSpPr txBox="1"/>
          <p:nvPr/>
        </p:nvSpPr>
        <p:spPr>
          <a:xfrm>
            <a:off x="7425646" y="1448047"/>
            <a:ext cx="2661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*image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E97C6BF-EBA8-0DBD-3E21-9903C92D3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21" y="4023144"/>
            <a:ext cx="5816899" cy="1778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E65FF38-FCCE-D28F-BA1D-826053BA2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594" y="2245053"/>
            <a:ext cx="4476980" cy="17780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C4B5F3F-6A73-3576-6EA1-EC91170D8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593" y="4184340"/>
            <a:ext cx="3801353" cy="1379062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69DC503F-59B9-63CE-9445-112AD03F0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45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D130B9-7F7D-08E2-C0A9-E069B2B67DA3}"/>
              </a:ext>
            </a:extLst>
          </p:cNvPr>
          <p:cNvSpPr txBox="1"/>
          <p:nvPr/>
        </p:nvSpPr>
        <p:spPr>
          <a:xfrm>
            <a:off x="737286" y="540867"/>
            <a:ext cx="293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Basis of a subspace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FEEDCE-2AA4-093A-9BEC-74D6B656F72C}"/>
              </a:ext>
            </a:extLst>
          </p:cNvPr>
          <p:cNvSpPr txBox="1"/>
          <p:nvPr/>
        </p:nvSpPr>
        <p:spPr>
          <a:xfrm>
            <a:off x="737286" y="1150307"/>
            <a:ext cx="2120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standard basis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8AFB48-5A38-6A92-1868-3603DC2A2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93" y="1150307"/>
            <a:ext cx="1843160" cy="443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57A78F-3527-A925-3CAA-65920755D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45" y="1779765"/>
            <a:ext cx="6609556" cy="153298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EDA556D-548A-F222-3573-B60B7F466D1E}"/>
              </a:ext>
            </a:extLst>
          </p:cNvPr>
          <p:cNvSpPr txBox="1"/>
          <p:nvPr/>
        </p:nvSpPr>
        <p:spPr>
          <a:xfrm>
            <a:off x="737286" y="3429000"/>
            <a:ext cx="29305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Dimension of a subspace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A9179EE-6339-417C-BB54-DD39B4514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873" y="3494166"/>
            <a:ext cx="7858389" cy="2697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C35F935-D97E-2E98-A687-118E46778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45" y="4010525"/>
            <a:ext cx="5797848" cy="2190863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7D417B54-54AC-AA6F-965E-89B3BBA62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8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AB7859-431E-290E-33B0-CBED3F8C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05" y="869944"/>
            <a:ext cx="2609899" cy="3238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483BC2-E29C-9FC4-4B29-D3C203F31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4" y="885819"/>
            <a:ext cx="2855068" cy="3079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F2831B5-D720-DC45-38E0-08F2FDEAAC87}"/>
              </a:ext>
            </a:extLst>
          </p:cNvPr>
          <p:cNvSpPr txBox="1"/>
          <p:nvPr/>
        </p:nvSpPr>
        <p:spPr>
          <a:xfrm>
            <a:off x="857205" y="1353667"/>
            <a:ext cx="293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Row space and rank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E0FF4AB-A59A-95FC-0C31-D2EEA3AA9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125" y="1354949"/>
            <a:ext cx="2067026" cy="4603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B28D40-8D35-973E-3491-486B8851D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56" y="1815332"/>
            <a:ext cx="6934511" cy="4603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87C37-2867-429E-AC45-AC4B81813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05" y="2383666"/>
            <a:ext cx="2259178" cy="3524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04F6051-82F9-D008-B316-02EAF9092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05" y="2993985"/>
            <a:ext cx="5333591" cy="19185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BDB0EBE-8DF2-1FE5-56EC-4083E3E62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2172" y="3114992"/>
            <a:ext cx="5354966" cy="961708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6F9069D9-F2D2-0017-A1D4-A774BBFC4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71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E2C431-4428-B20F-E1F7-993B17E2FF2D}"/>
              </a:ext>
            </a:extLst>
          </p:cNvPr>
          <p:cNvSpPr txBox="1"/>
          <p:nvPr/>
        </p:nvSpPr>
        <p:spPr>
          <a:xfrm>
            <a:off x="816108" y="480363"/>
            <a:ext cx="293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Change of basis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C20F2B-6781-ED9F-A158-15A5B87D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74" y="1052294"/>
            <a:ext cx="6460061" cy="127741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65E1860-D3C2-6855-2BA9-7D9674E82754}"/>
              </a:ext>
            </a:extLst>
          </p:cNvPr>
          <p:cNvSpPr txBox="1"/>
          <p:nvPr/>
        </p:nvSpPr>
        <p:spPr>
          <a:xfrm>
            <a:off x="7656984" y="1691001"/>
            <a:ext cx="314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 4.24 &amp; 4.25 &amp;4.26</a:t>
            </a:r>
            <a:endParaRPr lang="zh-CN" altLang="en-US" sz="20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587DC3-5416-E25E-D665-05EDA6C1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74" y="2516943"/>
            <a:ext cx="5159326" cy="3865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69F745-89AF-4C15-0A51-5F45147D2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427" y="2516943"/>
            <a:ext cx="4259697" cy="3759422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A8D21C14-AEEC-F5BA-E39E-7FC8A1AAF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10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C5C694-E756-3BFD-88AF-03640E576993}"/>
              </a:ext>
            </a:extLst>
          </p:cNvPr>
          <p:cNvSpPr txBox="1"/>
          <p:nvPr/>
        </p:nvSpPr>
        <p:spPr>
          <a:xfrm>
            <a:off x="1006867" y="780836"/>
            <a:ext cx="508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Determinants as areas or volumes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74738C-EE62-2711-F541-673024BD1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1391321"/>
            <a:ext cx="3797495" cy="44452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6771C74-2310-C832-2357-53571DF5A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332" y="1391321"/>
            <a:ext cx="4830632" cy="20575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5A10B1B-147B-8F72-A9C2-4B6E8A2FB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491" y="3734591"/>
            <a:ext cx="3848298" cy="2101958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B03C1BF6-E23A-EF9A-549F-6CF00524D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76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AC43B8C-D5D2-1BFE-E5D5-95DA1B03D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24" y="725342"/>
            <a:ext cx="4369025" cy="13780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017223-F56A-65BE-152C-6AABEDD18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127" y="880924"/>
            <a:ext cx="5740695" cy="10668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825A26-5D18-6C59-27E2-776471B02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07" y="2278482"/>
            <a:ext cx="3321221" cy="9588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0B78DC-C960-6022-E4D0-1D792B2D0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878" y="2409289"/>
            <a:ext cx="5570939" cy="3456172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72862C21-DDB4-C476-C43C-7B511AE4A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5360D7F-C25F-93D2-506D-38AA7C7494B2}"/>
              </a:ext>
            </a:extLst>
          </p:cNvPr>
          <p:cNvSpPr txBox="1"/>
          <p:nvPr/>
        </p:nvSpPr>
        <p:spPr>
          <a:xfrm>
            <a:off x="979408" y="750012"/>
            <a:ext cx="543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Determinants via cofactors expansion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50A3E1-3525-E54A-9296-A1C330D5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08" y="1427970"/>
            <a:ext cx="6534486" cy="25020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E12D69-D7D6-6574-D4F5-F9B82CEE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08" y="4146292"/>
            <a:ext cx="7357461" cy="3718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1E571F-D6B2-F2F5-F7FF-41368BF9B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08" y="4734468"/>
            <a:ext cx="1601374" cy="371883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07E72E92-74C9-3FAD-E37A-48BA3C6D8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0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2848BC9-7579-339F-DCD3-2FAE8D1A81B4}"/>
              </a:ext>
            </a:extLst>
          </p:cNvPr>
          <p:cNvSpPr txBox="1"/>
          <p:nvPr/>
        </p:nvSpPr>
        <p:spPr>
          <a:xfrm>
            <a:off x="677333" y="700497"/>
            <a:ext cx="19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Orthogonal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5480E5-F8CB-B0D9-EA05-6E340D44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7" y="1341090"/>
            <a:ext cx="6749057" cy="6749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C0740CC-CDEB-3230-C67C-9317CD0B1A3E}"/>
              </a:ext>
            </a:extLst>
          </p:cNvPr>
          <p:cNvSpPr txBox="1"/>
          <p:nvPr/>
        </p:nvSpPr>
        <p:spPr>
          <a:xfrm>
            <a:off x="736346" y="2357741"/>
            <a:ext cx="385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Orthogonal</a:t>
            </a:r>
            <a:r>
              <a:rPr lang="zh-CN" altLang="en-US" sz="2400" b="1" dirty="0">
                <a:latin typeface="Cambria Math" panose="02040503050406030204" pitchFamily="18" charset="0"/>
              </a:rPr>
              <a:t> </a:t>
            </a:r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projection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674BC6-C3FA-84F2-D470-1BFFEA79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6" y="3050044"/>
            <a:ext cx="3108347" cy="132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0C2A1D-E6DB-8BFD-15DC-F570037D3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08" y="4601550"/>
            <a:ext cx="3385082" cy="67490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E929E28-943B-B2C0-1F84-CE6D48984C31}"/>
              </a:ext>
            </a:extLst>
          </p:cNvPr>
          <p:cNvSpPr txBox="1"/>
          <p:nvPr/>
        </p:nvSpPr>
        <p:spPr>
          <a:xfrm>
            <a:off x="3454400" y="5284467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Proof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507132-67A0-563C-019C-89A9AAB8DC35}"/>
              </a:ext>
            </a:extLst>
          </p:cNvPr>
          <p:cNvSpPr txBox="1"/>
          <p:nvPr/>
        </p:nvSpPr>
        <p:spPr>
          <a:xfrm>
            <a:off x="5060518" y="2515451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norm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4AAA316-25AD-3540-1D93-FC88AD064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876" y="2604110"/>
            <a:ext cx="1200212" cy="2540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D03203D-B7E7-9840-AA13-F5EE1051C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693" y="2973442"/>
            <a:ext cx="2254366" cy="40642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3B00F84-E488-D776-31F8-0BDE3B3099D4}"/>
              </a:ext>
            </a:extLst>
          </p:cNvPr>
          <p:cNvSpPr txBox="1"/>
          <p:nvPr/>
        </p:nvSpPr>
        <p:spPr>
          <a:xfrm>
            <a:off x="5060518" y="3607021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distance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CBD7F6D-58A5-6EA1-704F-6262B3E81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693" y="4168468"/>
            <a:ext cx="1714588" cy="30481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406EEF8-CEE4-0892-F8A5-F03ABEB73D93}"/>
              </a:ext>
            </a:extLst>
          </p:cNvPr>
          <p:cNvSpPr txBox="1"/>
          <p:nvPr/>
        </p:nvSpPr>
        <p:spPr>
          <a:xfrm>
            <a:off x="5127459" y="4795837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Unit vector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95501DF-B7A3-FE5B-0600-F86ED3382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459" y="5033629"/>
            <a:ext cx="863644" cy="50167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2D71DA0-6498-82F5-6EAE-857D631F0803}"/>
              </a:ext>
            </a:extLst>
          </p:cNvPr>
          <p:cNvSpPr txBox="1"/>
          <p:nvPr/>
        </p:nvSpPr>
        <p:spPr>
          <a:xfrm>
            <a:off x="7847389" y="1721250"/>
            <a:ext cx="374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Cauchy-Schwarz Inequality)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DED69DF-69AE-66B5-ECC4-9CBE84ED68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7894" y="2474995"/>
            <a:ext cx="2541508" cy="51224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A804E84-E7B0-1E85-5442-735C69E06DAF}"/>
              </a:ext>
            </a:extLst>
          </p:cNvPr>
          <p:cNvSpPr txBox="1"/>
          <p:nvPr/>
        </p:nvSpPr>
        <p:spPr>
          <a:xfrm>
            <a:off x="10687896" y="2461200"/>
            <a:ext cx="106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proof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E3C7D92-27DC-2E44-1A37-E78A15A131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7631" y="3683283"/>
            <a:ext cx="3410912" cy="40449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B7962089-A702-1C92-EC46-C43890BC477E}"/>
              </a:ext>
            </a:extLst>
          </p:cNvPr>
          <p:cNvSpPr txBox="1"/>
          <p:nvPr/>
        </p:nvSpPr>
        <p:spPr>
          <a:xfrm>
            <a:off x="7887631" y="3104427"/>
            <a:ext cx="176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angles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C81A8B4-1EAA-0FE4-E89A-BC2A50F405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7631" y="4263404"/>
            <a:ext cx="2367007" cy="7137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EBB529F-8036-7779-4173-D3F68C3E3C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3581" y="5152742"/>
            <a:ext cx="2506504" cy="713716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FDB4835D-7F39-E0F7-AAE9-9C43795ED6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57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857F33-B83E-9E6F-00E3-A2DC822B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24" y="1324692"/>
            <a:ext cx="2947153" cy="35635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5D2FD5-6960-A4F7-93C3-D5F66289A009}"/>
              </a:ext>
            </a:extLst>
          </p:cNvPr>
          <p:cNvSpPr txBox="1"/>
          <p:nvPr/>
        </p:nvSpPr>
        <p:spPr>
          <a:xfrm>
            <a:off x="979408" y="750012"/>
            <a:ext cx="543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Determinants via row reduction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A1D627-0F9F-ABAA-C7D7-13A6EF241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24" y="1905664"/>
            <a:ext cx="5871951" cy="7039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3A91873-5FFE-9837-6ABF-8278BE6CD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24" y="2834253"/>
            <a:ext cx="8421753" cy="1652316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1DE63A0B-7250-3FE4-7E12-A41D1D69E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33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729B5F-C163-FCCC-3C88-E55738EBD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25" y="1232221"/>
            <a:ext cx="5972710" cy="28993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1154ADA-AC5A-7788-3F7C-562E88754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740" y="698830"/>
            <a:ext cx="4127231" cy="2373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DB3EF0-B4EA-6AA4-C692-A36F0CF88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29" y="4402158"/>
            <a:ext cx="2794571" cy="3641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277289F-2E40-5112-2877-99B44683541F}"/>
              </a:ext>
            </a:extLst>
          </p:cNvPr>
          <p:cNvSpPr txBox="1"/>
          <p:nvPr/>
        </p:nvSpPr>
        <p:spPr>
          <a:xfrm>
            <a:off x="863029" y="708917"/>
            <a:ext cx="371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Orientation and Volume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6DDDC4-51E0-AA01-9BE7-5FDDB6884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028" y="3398340"/>
            <a:ext cx="3688422" cy="2735917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B83DD6BD-D48A-48A1-A943-116BE2C9F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87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75A9C6C-8F13-CBC3-40DB-F676CF19F1F7}"/>
              </a:ext>
            </a:extLst>
          </p:cNvPr>
          <p:cNvSpPr txBox="1"/>
          <p:nvPr/>
        </p:nvSpPr>
        <p:spPr>
          <a:xfrm>
            <a:off x="986319" y="698643"/>
            <a:ext cx="209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Cramer’s rule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428C74-921B-F4F2-35A5-0169263C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05" y="1242155"/>
            <a:ext cx="5931205" cy="26861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610FD3-3003-C8F8-A3C4-73CB0773E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15" y="4159735"/>
            <a:ext cx="5874052" cy="1949550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FB15632D-96B8-F0D5-5FDF-EB4DDFD70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92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8BC7092-6918-48B9-3069-3A3E7E692EC5}"/>
              </a:ext>
            </a:extLst>
          </p:cNvPr>
          <p:cNvSpPr txBox="1"/>
          <p:nvPr/>
        </p:nvSpPr>
        <p:spPr>
          <a:xfrm>
            <a:off x="965771" y="719191"/>
            <a:ext cx="644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inverse of a matrix in terms of determinants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71A9BE-5696-D276-8EA8-DD3F65B72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1381013"/>
            <a:ext cx="6092575" cy="16555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F582A2-B5EF-8265-F40F-1283BF16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1" y="3276257"/>
            <a:ext cx="5342562" cy="22007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33DD5E6-AC85-45D4-62FC-280474F11CD3}"/>
              </a:ext>
            </a:extLst>
          </p:cNvPr>
          <p:cNvSpPr txBox="1"/>
          <p:nvPr/>
        </p:nvSpPr>
        <p:spPr>
          <a:xfrm>
            <a:off x="7736440" y="1047964"/>
            <a:ext cx="1715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cofactor matrix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94AEFA-050C-1963-009F-6FCBDAFEF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344" y="1513411"/>
            <a:ext cx="2608011" cy="16555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8CF364-78EC-332C-4E59-2E551F3A4BAB}"/>
              </a:ext>
            </a:extLst>
          </p:cNvPr>
          <p:cNvSpPr txBox="1"/>
          <p:nvPr/>
        </p:nvSpPr>
        <p:spPr>
          <a:xfrm>
            <a:off x="6878547" y="3401287"/>
            <a:ext cx="1715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 err="1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adjugate</a:t>
            </a:r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matrix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D65A61-3C8A-CA76-1403-ABE45A5F4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547" y="3821469"/>
            <a:ext cx="3560773" cy="1699300"/>
          </a:xfrm>
          <a:prstGeom prst="rect">
            <a:avLst/>
          </a:prstGeom>
        </p:spPr>
      </p:pic>
      <p:pic>
        <p:nvPicPr>
          <p:cNvPr id="5" name="图形 4" descr="猫 纯色填充">
            <a:extLst>
              <a:ext uri="{FF2B5EF4-FFF2-40B4-BE49-F238E27FC236}">
                <a16:creationId xmlns:a16="http://schemas.microsoft.com/office/drawing/2014/main" id="{BAEF3FF5-DA6A-ACC5-4219-316E17B4E8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9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00DC520-B211-F1CE-7632-21B86C436681}"/>
              </a:ext>
            </a:extLst>
          </p:cNvPr>
          <p:cNvSpPr txBox="1"/>
          <p:nvPr/>
        </p:nvSpPr>
        <p:spPr>
          <a:xfrm>
            <a:off x="852755" y="708917"/>
            <a:ext cx="421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Determinant and cross product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4F7584-D02E-077F-0180-BDCF7C00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6" y="2924440"/>
            <a:ext cx="5810549" cy="20765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64FB7A-0971-4E19-2193-AD88C8D1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66" y="1261067"/>
            <a:ext cx="4369025" cy="135897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A7E1708-8219-035A-738B-17252C97D1D0}"/>
              </a:ext>
            </a:extLst>
          </p:cNvPr>
          <p:cNvSpPr txBox="1"/>
          <p:nvPr/>
        </p:nvSpPr>
        <p:spPr>
          <a:xfrm>
            <a:off x="6958529" y="4395627"/>
            <a:ext cx="121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rove</a:t>
            </a: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981F403F-72D0-A294-FA43-2E7E0DF0B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32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FFB39B7-5BFB-CDA7-8B4D-05B5C981978A}"/>
              </a:ext>
            </a:extLst>
          </p:cNvPr>
          <p:cNvSpPr txBox="1"/>
          <p:nvPr/>
        </p:nvSpPr>
        <p:spPr>
          <a:xfrm>
            <a:off x="1029254" y="505490"/>
            <a:ext cx="367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Eigenvalue and eigenvector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2FEED0-212B-0AA8-A2FC-999068EB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116" y="523593"/>
            <a:ext cx="1323650" cy="4804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B4FF17-9FA3-763C-6963-323DBB69E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418" y="550125"/>
            <a:ext cx="1723899" cy="4579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26E55C-A2E7-70C3-DB28-51B1CF737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456" y="1227077"/>
            <a:ext cx="7741748" cy="197589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23BED8C-6EEA-DCB0-EB86-368657AA2883}"/>
              </a:ext>
            </a:extLst>
          </p:cNvPr>
          <p:cNvSpPr txBox="1"/>
          <p:nvPr/>
        </p:nvSpPr>
        <p:spPr>
          <a:xfrm>
            <a:off x="1152456" y="3400520"/>
            <a:ext cx="191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Eigenspace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89580F2-4433-EBED-FD25-F90F71B03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595" y="3476455"/>
            <a:ext cx="2046047" cy="3857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8BBC24D-EC93-3FF2-8A29-251654F10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456" y="4035429"/>
            <a:ext cx="6985407" cy="63786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76D86B7-1D8A-9A08-7A39-AA608F04912E}"/>
              </a:ext>
            </a:extLst>
          </p:cNvPr>
          <p:cNvSpPr txBox="1"/>
          <p:nvPr/>
        </p:nvSpPr>
        <p:spPr>
          <a:xfrm>
            <a:off x="8354080" y="4196373"/>
            <a:ext cx="142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Proof.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286A2AD-98FC-FCBE-53C0-9C766395F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456" y="4917382"/>
            <a:ext cx="5153507" cy="3570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85464C-D1A6-D916-3A99-0B3567FDC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456" y="5467617"/>
            <a:ext cx="5772326" cy="528452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0F6BE7EE-0BF1-3CBE-EBED-70C78DA632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86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78524D-57DE-BE34-0D5C-8F0A7CDF69BC}"/>
              </a:ext>
            </a:extLst>
          </p:cNvPr>
          <p:cNvSpPr txBox="1"/>
          <p:nvPr/>
        </p:nvSpPr>
        <p:spPr>
          <a:xfrm>
            <a:off x="770562" y="616449"/>
            <a:ext cx="661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Characteristic Polynomial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D2BA65-E053-81E9-F246-8B498D33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1308946"/>
            <a:ext cx="2804845" cy="5172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A25F508-1872-3CAE-D550-A67738DC5724}"/>
              </a:ext>
            </a:extLst>
          </p:cNvPr>
          <p:cNvSpPr txBox="1"/>
          <p:nvPr/>
        </p:nvSpPr>
        <p:spPr>
          <a:xfrm>
            <a:off x="4979058" y="891892"/>
            <a:ext cx="3154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algebraic multiplicity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89A4BB-5F95-FB03-C832-42AEBC14EBC5}"/>
              </a:ext>
            </a:extLst>
          </p:cNvPr>
          <p:cNvSpPr txBox="1"/>
          <p:nvPr/>
        </p:nvSpPr>
        <p:spPr>
          <a:xfrm>
            <a:off x="4979058" y="1308946"/>
            <a:ext cx="338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geometric multiplicity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A4B6F5-9393-B528-0884-A1DD369F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1994724"/>
            <a:ext cx="6360711" cy="3693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28324A-E377-9B58-4CFA-5AA57CD63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20" y="2544058"/>
            <a:ext cx="6602802" cy="31225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89F060D-3F06-D6FC-6D29-9619FE1F9B46}"/>
              </a:ext>
            </a:extLst>
          </p:cNvPr>
          <p:cNvSpPr txBox="1"/>
          <p:nvPr/>
        </p:nvSpPr>
        <p:spPr>
          <a:xfrm>
            <a:off x="7783902" y="2159055"/>
            <a:ext cx="114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trace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1A8B241-B7B6-B949-7373-A29F3428A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618" y="2851119"/>
            <a:ext cx="3241858" cy="5947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11B47CD-0854-F0DD-539C-5C066C7FA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618" y="3676295"/>
            <a:ext cx="3086259" cy="654084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0336188B-5600-A021-3180-D56F0B61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08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ABB9F7-CF6E-ED56-C59B-9918E0C5279C}"/>
              </a:ext>
            </a:extLst>
          </p:cNvPr>
          <p:cNvSpPr txBox="1"/>
          <p:nvPr/>
        </p:nvSpPr>
        <p:spPr>
          <a:xfrm>
            <a:off x="1017143" y="606175"/>
            <a:ext cx="1789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Similar matrices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5A27A1-92AC-FD66-9798-EAC9175A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42" y="1106318"/>
            <a:ext cx="1230143" cy="3948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71A140A-6F6C-0CC4-278D-F3E6BF773ABB}"/>
              </a:ext>
            </a:extLst>
          </p:cNvPr>
          <p:cNvSpPr txBox="1"/>
          <p:nvPr/>
        </p:nvSpPr>
        <p:spPr>
          <a:xfrm>
            <a:off x="2960198" y="803767"/>
            <a:ext cx="704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 and B are in fact matrices of the same linear transformation, only with respect to different bases.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B5DE5C-DA54-A7C6-BFC2-FB3536B710FF}"/>
              </a:ext>
            </a:extLst>
          </p:cNvPr>
          <p:cNvSpPr txBox="1"/>
          <p:nvPr/>
        </p:nvSpPr>
        <p:spPr>
          <a:xfrm>
            <a:off x="1017142" y="3276866"/>
            <a:ext cx="249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Diagonalizability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CEE5E9-47E8-3997-F591-0983F7D8F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93" y="3802538"/>
            <a:ext cx="7815499" cy="64633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23EF913-285C-075F-D8E1-318955DB803C}"/>
              </a:ext>
            </a:extLst>
          </p:cNvPr>
          <p:cNvSpPr txBox="1"/>
          <p:nvPr/>
        </p:nvSpPr>
        <p:spPr>
          <a:xfrm>
            <a:off x="8938692" y="4192717"/>
            <a:ext cx="249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Prove(has error</a:t>
            </a:r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0CF618C-CDB8-BE3F-FD20-697BFBB62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16" y="1908989"/>
            <a:ext cx="4826248" cy="6731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BBE3E5F-6E25-677D-29DD-A5731255E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42" y="2686131"/>
            <a:ext cx="4733479" cy="3693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136EDF-C49C-4C76-5F4B-E8C5A7190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943918"/>
            <a:ext cx="4289972" cy="9840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EDD1929-AACC-E229-2706-3D436BDEBA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193" y="4564434"/>
            <a:ext cx="5610543" cy="344205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CE42379D-CAFA-8E71-F9E0-4493C689F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0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A69D8C-CE1E-83F9-4A68-47B2FC44A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8" y="1056939"/>
            <a:ext cx="5667871" cy="104255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4959C92-B08B-D499-612D-1461BBB0FE93}"/>
              </a:ext>
            </a:extLst>
          </p:cNvPr>
          <p:cNvSpPr txBox="1"/>
          <p:nvPr/>
        </p:nvSpPr>
        <p:spPr>
          <a:xfrm>
            <a:off x="1004557" y="567891"/>
            <a:ext cx="456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2283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omplex conjugate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DFC51B-6186-A82F-22C7-02C12B75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57" y="2352776"/>
            <a:ext cx="8352017" cy="16717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9A471F-908E-33C4-1D19-B405018A6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57" y="4149842"/>
            <a:ext cx="7931558" cy="2006703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9E42A690-2052-261E-FD1F-5ADA659BF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1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6CB24C-B03D-905E-ACAE-7E2F93B8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88" y="1156398"/>
            <a:ext cx="5448133" cy="6210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B379C5-C097-E715-C7AD-C56F4F675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88" y="2037270"/>
            <a:ext cx="5766659" cy="1990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399DF6-BA09-75EC-5D97-324737BACA87}"/>
              </a:ext>
            </a:extLst>
          </p:cNvPr>
          <p:cNvSpPr txBox="1"/>
          <p:nvPr/>
        </p:nvSpPr>
        <p:spPr>
          <a:xfrm>
            <a:off x="1004557" y="567891"/>
            <a:ext cx="456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Hidden rotation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EA04FF-F420-1BAD-C9DF-797C74398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17" y="2388193"/>
            <a:ext cx="2447548" cy="6992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9C2245-BEE7-0720-6E22-7222F5A96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417" y="3429000"/>
            <a:ext cx="4033860" cy="2313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131E1CF-CD72-6190-6FB4-7ED2C96D7F9A}"/>
              </a:ext>
            </a:extLst>
          </p:cNvPr>
          <p:cNvSpPr txBox="1"/>
          <p:nvPr/>
        </p:nvSpPr>
        <p:spPr>
          <a:xfrm>
            <a:off x="6136819" y="3565805"/>
            <a:ext cx="60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zh-CN" altLang="en-US" sz="40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3B9D16B6-F224-07E3-C939-D5DB5B041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8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9F1F46-0FBA-9197-9006-EEF1B377497E}"/>
              </a:ext>
            </a:extLst>
          </p:cNvPr>
          <p:cNvSpPr txBox="1"/>
          <p:nvPr/>
        </p:nvSpPr>
        <p:spPr>
          <a:xfrm>
            <a:off x="502501" y="694828"/>
            <a:ext cx="245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Cross product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6BD1C2-C2F9-BACC-3896-E911A0099D53}"/>
              </a:ext>
            </a:extLst>
          </p:cNvPr>
          <p:cNvSpPr txBox="1"/>
          <p:nvPr/>
        </p:nvSpPr>
        <p:spPr>
          <a:xfrm>
            <a:off x="2773437" y="693421"/>
            <a:ext cx="9218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allows us to construct a vector that is orthogonal to two given vectors.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58BC08-C559-31BF-1369-5897FCEA1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457" y="1872824"/>
            <a:ext cx="3219082" cy="33532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2A3927D-E435-4145-9F02-34CEBC704AE1}"/>
              </a:ext>
            </a:extLst>
          </p:cNvPr>
          <p:cNvSpPr txBox="1"/>
          <p:nvPr/>
        </p:nvSpPr>
        <p:spPr>
          <a:xfrm>
            <a:off x="5680457" y="3005856"/>
            <a:ext cx="245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Determinant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FA6422F-C3AC-13E5-6A6A-833349307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489" y="2449723"/>
            <a:ext cx="5722339" cy="2765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3F03D9-B59E-5FAA-7B76-135B9CF1B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7" y="1837786"/>
            <a:ext cx="4228354" cy="33519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F1E9CA2-A0CA-8079-1186-6D9F9AA4B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783" y="3581904"/>
            <a:ext cx="1161208" cy="1033601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7397F857-8769-E03C-F329-7C1C75FC50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5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45F22A-17F2-15D7-333C-A1048616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98" y="1549890"/>
            <a:ext cx="7254567" cy="405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4572D8E-EB46-753A-918F-E33719CBE815}"/>
              </a:ext>
            </a:extLst>
          </p:cNvPr>
          <p:cNvSpPr txBox="1"/>
          <p:nvPr/>
        </p:nvSpPr>
        <p:spPr>
          <a:xfrm>
            <a:off x="955398" y="780836"/>
            <a:ext cx="487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Orthogonal complements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A7A73B-6F1D-E5DB-E978-0632EDA6B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681" y="759363"/>
            <a:ext cx="3666621" cy="5173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F533C3-BEA8-9FE3-1B6F-C18000D03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60" y="2032896"/>
            <a:ext cx="6193374" cy="61253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445B2EB-A0FE-FED7-57BD-25C427766044}"/>
              </a:ext>
            </a:extLst>
          </p:cNvPr>
          <p:cNvSpPr txBox="1"/>
          <p:nvPr/>
        </p:nvSpPr>
        <p:spPr>
          <a:xfrm>
            <a:off x="976860" y="2938409"/>
            <a:ext cx="423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Orthogonal decomposition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C04D08-9E1B-57E4-8483-DDFF8D6C2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555" y="3429000"/>
            <a:ext cx="8697950" cy="61253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3E074EE-640D-3935-055A-995E77F2BEC5}"/>
              </a:ext>
            </a:extLst>
          </p:cNvPr>
          <p:cNvSpPr txBox="1"/>
          <p:nvPr/>
        </p:nvSpPr>
        <p:spPr>
          <a:xfrm>
            <a:off x="2946780" y="4041532"/>
            <a:ext cx="2497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orthogonal projection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03DBC2D0-5A07-7349-281B-CA481ADF6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49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43DB655-E05A-0FBE-9065-4D9D99D45CF6}"/>
              </a:ext>
            </a:extLst>
          </p:cNvPr>
          <p:cNvSpPr txBox="1"/>
          <p:nvPr/>
        </p:nvSpPr>
        <p:spPr>
          <a:xfrm>
            <a:off x="1045395" y="736270"/>
            <a:ext cx="2785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2283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rthogonal basis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8D782C-B674-26D4-48F7-787D8FA9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95" y="1320478"/>
            <a:ext cx="8334687" cy="4678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3DBEFA-2479-CE47-7E47-00AFB494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95" y="1992412"/>
            <a:ext cx="3155818" cy="67389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0C03737-190F-36AB-D6A3-9CA63C7E6067}"/>
              </a:ext>
            </a:extLst>
          </p:cNvPr>
          <p:cNvSpPr txBox="1"/>
          <p:nvPr/>
        </p:nvSpPr>
        <p:spPr>
          <a:xfrm>
            <a:off x="1045395" y="2768389"/>
            <a:ext cx="3290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Orthogonal projection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FBCB906-E619-5657-1888-576EADA53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95" y="3280909"/>
            <a:ext cx="6098463" cy="17106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2BD85C-CF64-7FD3-B50C-BF85FD118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407" y="2603339"/>
            <a:ext cx="3375541" cy="6159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43F1AF6-5732-B9CA-F503-3AA270094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407" y="3429000"/>
            <a:ext cx="3581584" cy="215911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FFBCBC9-83B1-3208-0DF6-6617E5E2BC43}"/>
              </a:ext>
            </a:extLst>
          </p:cNvPr>
          <p:cNvSpPr txBox="1"/>
          <p:nvPr/>
        </p:nvSpPr>
        <p:spPr>
          <a:xfrm>
            <a:off x="978108" y="5105778"/>
            <a:ext cx="3290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Orthogonal matrix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9FED88D-4ED7-EEE9-441F-109CE4944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395" y="5620219"/>
            <a:ext cx="4509021" cy="3635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2694673-24D0-60E0-852D-BD089B22B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965" y="5336610"/>
            <a:ext cx="2216264" cy="914447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C562DCF1-0EA4-5B1F-95F1-76C63C085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09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901CFB-7EDA-53BA-0EC8-D7518FE35C75}"/>
              </a:ext>
            </a:extLst>
          </p:cNvPr>
          <p:cNvSpPr txBox="1"/>
          <p:nvPr/>
        </p:nvSpPr>
        <p:spPr>
          <a:xfrm>
            <a:off x="1104900" y="7493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Gram-Schmidt process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608FCD-3188-0F86-EE2D-72BD75271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62062"/>
            <a:ext cx="4550748" cy="6572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022A9BE-62F4-2A69-EC96-06DAC7FCF4F1}"/>
              </a:ext>
            </a:extLst>
          </p:cNvPr>
          <p:cNvSpPr txBox="1"/>
          <p:nvPr/>
        </p:nvSpPr>
        <p:spPr>
          <a:xfrm>
            <a:off x="1104900" y="2551374"/>
            <a:ext cx="321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QR decomposition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FE807E-B7C0-B323-4BB9-C345520E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459607"/>
            <a:ext cx="5498698" cy="2036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9C5478-ADE0-976A-2E9D-CFEF50D9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252" y="2065370"/>
            <a:ext cx="5740695" cy="1397072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7E34CA50-9220-2CBB-326B-AE138CCE9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24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F71FD0-1A2A-E199-F63A-44D389FB7A12}"/>
              </a:ext>
            </a:extLst>
          </p:cNvPr>
          <p:cNvSpPr txBox="1"/>
          <p:nvPr/>
        </p:nvSpPr>
        <p:spPr>
          <a:xfrm>
            <a:off x="1079500" y="819161"/>
            <a:ext cx="262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Least squares solutions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A9365F-FAD6-A0DE-91E5-08D4F07CA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69" y="1282441"/>
            <a:ext cx="1370985" cy="5937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6AF9C69-BD95-38F6-E97B-0991AC84139E}"/>
              </a:ext>
            </a:extLst>
          </p:cNvPr>
          <p:cNvSpPr txBox="1"/>
          <p:nvPr/>
        </p:nvSpPr>
        <p:spPr>
          <a:xfrm>
            <a:off x="2654299" y="1394642"/>
            <a:ext cx="299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least squares error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844BA0-A438-F99D-3646-3763E8366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69" y="2050781"/>
            <a:ext cx="7089786" cy="9175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21F3E0-9B8D-998A-480B-8F25C9DBB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69" y="3120775"/>
            <a:ext cx="6850941" cy="6254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6305E03-B0EB-29B2-CB82-5A6F821CFBA5}"/>
              </a:ext>
            </a:extLst>
          </p:cNvPr>
          <p:cNvSpPr txBox="1"/>
          <p:nvPr/>
        </p:nvSpPr>
        <p:spPr>
          <a:xfrm>
            <a:off x="1172169" y="3895475"/>
            <a:ext cx="262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normal equations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1DF06EE-0D98-6A33-3873-EF90D07C1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438" y="3942157"/>
            <a:ext cx="1366960" cy="3683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B8067CB-F0E4-5925-174A-157E9EA9C5F5}"/>
              </a:ext>
            </a:extLst>
          </p:cNvPr>
          <p:cNvSpPr txBox="1"/>
          <p:nvPr/>
        </p:nvSpPr>
        <p:spPr>
          <a:xfrm>
            <a:off x="5373984" y="3848792"/>
            <a:ext cx="144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prove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6616881-CE17-5ADD-2D41-87A0AEFC7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169" y="4440151"/>
            <a:ext cx="6582217" cy="54612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46FC412-DE07-2983-02BD-A43758CD31D0}"/>
              </a:ext>
            </a:extLst>
          </p:cNvPr>
          <p:cNvSpPr txBox="1"/>
          <p:nvPr/>
        </p:nvSpPr>
        <p:spPr>
          <a:xfrm>
            <a:off x="1172169" y="5115968"/>
            <a:ext cx="167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Linear Models</a:t>
            </a: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5A0C2D67-0027-C8F0-0C3D-33BDD6867F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349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F6C79DC-1710-0F24-75A8-4A6D00C40B8C}"/>
              </a:ext>
            </a:extLst>
          </p:cNvPr>
          <p:cNvSpPr txBox="1"/>
          <p:nvPr/>
        </p:nvSpPr>
        <p:spPr>
          <a:xfrm>
            <a:off x="1160979" y="667820"/>
            <a:ext cx="253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symmetric matrix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DD0243-123C-998F-64CE-8F1528BD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23" y="714260"/>
            <a:ext cx="956599" cy="361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A1A4C3-5674-3DA4-A521-A16DB50A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78" y="1196098"/>
            <a:ext cx="5712432" cy="26370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D64FC1-4F09-1DFA-4FA0-2DA77804D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78" y="4072863"/>
            <a:ext cx="5948739" cy="7778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5A2D82-7BB8-EC1B-D407-467298966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978" y="5016985"/>
            <a:ext cx="4935022" cy="3818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4F8B6F7-E5FA-6C4C-7926-D5ACC1AA1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978" y="5565183"/>
            <a:ext cx="7432792" cy="60422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90C8CC8-5342-CB62-2A65-C07CE56E7B0E}"/>
              </a:ext>
            </a:extLst>
          </p:cNvPr>
          <p:cNvSpPr txBox="1"/>
          <p:nvPr/>
        </p:nvSpPr>
        <p:spPr>
          <a:xfrm>
            <a:off x="7006975" y="2958957"/>
            <a:ext cx="181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Prove?</a:t>
            </a:r>
            <a:endParaRPr lang="zh-CN" altLang="en-US" sz="24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FF955E-982F-FD58-3388-2E9819F37DB0}"/>
              </a:ext>
            </a:extLst>
          </p:cNvPr>
          <p:cNvSpPr txBox="1"/>
          <p:nvPr/>
        </p:nvSpPr>
        <p:spPr>
          <a:xfrm>
            <a:off x="7972746" y="1438382"/>
            <a:ext cx="18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矩阵分块</a:t>
            </a:r>
          </a:p>
        </p:txBody>
      </p:sp>
      <p:pic>
        <p:nvPicPr>
          <p:cNvPr id="4" name="图形 3" descr="猫 纯色填充">
            <a:extLst>
              <a:ext uri="{FF2B5EF4-FFF2-40B4-BE49-F238E27FC236}">
                <a16:creationId xmlns:a16="http://schemas.microsoft.com/office/drawing/2014/main" id="{176A06EE-3CA7-0B2F-6E6E-45E4CC006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727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803E0C9-7F95-C088-264D-19F007120756}"/>
              </a:ext>
            </a:extLst>
          </p:cNvPr>
          <p:cNvSpPr txBox="1"/>
          <p:nvPr/>
        </p:nvSpPr>
        <p:spPr>
          <a:xfrm>
            <a:off x="881008" y="883846"/>
            <a:ext cx="7903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Spectral Decomposition of a Symmetric Matrix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9F0D19-7C8B-3DAF-7337-0D25AE8D9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08" y="1525058"/>
            <a:ext cx="6474831" cy="211199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BC93E74-7B39-7839-65B9-3A324D0BB43A}"/>
              </a:ext>
            </a:extLst>
          </p:cNvPr>
          <p:cNvSpPr txBox="1"/>
          <p:nvPr/>
        </p:nvSpPr>
        <p:spPr>
          <a:xfrm>
            <a:off x="7355839" y="3175386"/>
            <a:ext cx="181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 8.9</a:t>
            </a:r>
            <a:endParaRPr lang="zh-CN" altLang="en-US" sz="24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4" name="图形 3" descr="猫 纯色填充">
            <a:extLst>
              <a:ext uri="{FF2B5EF4-FFF2-40B4-BE49-F238E27FC236}">
                <a16:creationId xmlns:a16="http://schemas.microsoft.com/office/drawing/2014/main" id="{F0C7EEB2-BF4D-C046-A964-5E3CF89CA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265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363F34-75D1-C48F-2E26-DEB8D308CF92}"/>
              </a:ext>
            </a:extLst>
          </p:cNvPr>
          <p:cNvSpPr txBox="1"/>
          <p:nvPr/>
        </p:nvSpPr>
        <p:spPr>
          <a:xfrm>
            <a:off x="911118" y="1410539"/>
            <a:ext cx="274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Quadratic Forms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649E21-ABC3-C7CD-CBA0-F78DB86D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18" y="1872204"/>
            <a:ext cx="4035340" cy="5932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2860B6-B44B-226D-5BF4-CECAF588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18" y="2619910"/>
            <a:ext cx="6072414" cy="3905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1AE5C8-C9EA-1F72-2AFB-176B5F4A6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94" y="3010444"/>
            <a:ext cx="5412001" cy="7263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A4B9F3-0726-A327-7D21-25BF809BD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87" y="3736834"/>
            <a:ext cx="2328183" cy="39053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590DCF4-D9BC-B201-E424-FF753AF04349}"/>
              </a:ext>
            </a:extLst>
          </p:cNvPr>
          <p:cNvSpPr txBox="1"/>
          <p:nvPr/>
        </p:nvSpPr>
        <p:spPr>
          <a:xfrm>
            <a:off x="911118" y="4278558"/>
            <a:ext cx="4791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matrix of the quadratic form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7631139-BB0A-2865-7F03-8F58C41B6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618" y="4349689"/>
            <a:ext cx="1394764" cy="39053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6A0FE7B-1179-3A82-E317-1C455ACA4742}"/>
              </a:ext>
            </a:extLst>
          </p:cNvPr>
          <p:cNvSpPr txBox="1"/>
          <p:nvPr/>
        </p:nvSpPr>
        <p:spPr>
          <a:xfrm>
            <a:off x="6914051" y="4327815"/>
            <a:ext cx="3275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is a </a:t>
            </a:r>
            <a:r>
              <a:rPr lang="en-US" altLang="zh-CN" sz="2400" b="1" i="1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symmetric</a:t>
            </a:r>
            <a:r>
              <a:rPr lang="en-US" altLang="zh-CN" sz="2400" b="1" i="0" dirty="0">
                <a:solidFill>
                  <a:srgbClr val="222832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matrix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A989BD7E-CF15-DEFA-8E8B-A4FE133FF4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25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B66541-1BF2-84CD-543A-2F8C0018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47" y="2301274"/>
            <a:ext cx="5876041" cy="32932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4093405-C1FD-9D79-A544-D73937977F52}"/>
              </a:ext>
            </a:extLst>
          </p:cNvPr>
          <p:cNvSpPr txBox="1"/>
          <p:nvPr/>
        </p:nvSpPr>
        <p:spPr>
          <a:xfrm>
            <a:off x="6976153" y="5225201"/>
            <a:ext cx="251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1" dirty="0">
                <a:solidFill>
                  <a:srgbClr val="222832"/>
                </a:solidFill>
                <a:effectLst/>
                <a:latin typeface="-apple-system"/>
              </a:rPr>
              <a:t>Sylvester’s Law of Inertia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8B2DD5-C649-36AA-BE59-0CD7791241D1}"/>
              </a:ext>
            </a:extLst>
          </p:cNvPr>
          <p:cNvSpPr txBox="1"/>
          <p:nvPr/>
        </p:nvSpPr>
        <p:spPr>
          <a:xfrm>
            <a:off x="966547" y="1032634"/>
            <a:ext cx="666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Diagonalization of quadratic forms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51F75BE-1B6E-58A0-C605-35992F766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23" y="1562339"/>
            <a:ext cx="1021095" cy="36933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FADB58C-FBA8-EAF3-5E45-CE7736ACC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879" y="1574358"/>
            <a:ext cx="1816511" cy="369332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974E93F1-09CB-0A62-90D8-61C3407E7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204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AB5A7AA-C034-921F-CD9A-0004D0763221}"/>
              </a:ext>
            </a:extLst>
          </p:cNvPr>
          <p:cNvSpPr txBox="1"/>
          <p:nvPr/>
        </p:nvSpPr>
        <p:spPr>
          <a:xfrm>
            <a:off x="976045" y="1046889"/>
            <a:ext cx="35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Positive definite matrices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30AC22-D310-12A0-8E8E-4BB55FBB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23" y="1524932"/>
            <a:ext cx="4848763" cy="21737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E5CB7A-833D-9A4A-8AA4-3C79678A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416" y="1280357"/>
            <a:ext cx="4610535" cy="26425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EA239E-A1B9-21C5-7557-65C5DBE3FA12}"/>
              </a:ext>
            </a:extLst>
          </p:cNvPr>
          <p:cNvSpPr txBox="1"/>
          <p:nvPr/>
        </p:nvSpPr>
        <p:spPr>
          <a:xfrm>
            <a:off x="1075740" y="3924997"/>
            <a:ext cx="286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Conic Sections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EE82CA-9DAE-2961-7525-43E99461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23" y="4335963"/>
            <a:ext cx="4487385" cy="369332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04058692-F03D-475E-160C-6904D634B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FB7E6DF-94A4-A6EC-119D-766CF74F34B9}"/>
              </a:ext>
            </a:extLst>
          </p:cNvPr>
          <p:cNvSpPr txBox="1"/>
          <p:nvPr/>
        </p:nvSpPr>
        <p:spPr>
          <a:xfrm>
            <a:off x="966055" y="910102"/>
            <a:ext cx="4808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Singular Value Decomposition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771402-5127-EF79-7403-4D0F9438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56" y="1504881"/>
            <a:ext cx="6346973" cy="2925065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A2C2A6F7-2E2E-CE47-2C01-B45D9F681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E2CB2A0-3FC0-158E-6933-61F619F134A3}"/>
              </a:ext>
            </a:extLst>
          </p:cNvPr>
          <p:cNvSpPr txBox="1"/>
          <p:nvPr/>
        </p:nvSpPr>
        <p:spPr>
          <a:xfrm>
            <a:off x="8699299" y="5772245"/>
            <a:ext cx="252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Collected by Witty</a:t>
            </a:r>
            <a:endParaRPr lang="zh-CN" altLang="en-US" b="1" dirty="0">
              <a:solidFill>
                <a:schemeClr val="accent3">
                  <a:lumMod val="60000"/>
                  <a:lumOff val="4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655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3B6E7F0-A872-3E2F-543E-8060CB6616E4}"/>
              </a:ext>
            </a:extLst>
          </p:cNvPr>
          <p:cNvSpPr txBox="1"/>
          <p:nvPr/>
        </p:nvSpPr>
        <p:spPr>
          <a:xfrm>
            <a:off x="914400" y="931333"/>
            <a:ext cx="150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Lines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C7FFA9-EA7D-9F02-9504-DAA29437E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54169"/>
            <a:ext cx="2197656" cy="39608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A975C1A-536F-0998-33DA-7F1EBC022D4A}"/>
              </a:ext>
            </a:extLst>
          </p:cNvPr>
          <p:cNvSpPr txBox="1"/>
          <p:nvPr/>
        </p:nvSpPr>
        <p:spPr>
          <a:xfrm>
            <a:off x="3185133" y="1494071"/>
            <a:ext cx="204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Cartesian equation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177F74-3601-A507-1F98-3ACFA0385101}"/>
              </a:ext>
            </a:extLst>
          </p:cNvPr>
          <p:cNvSpPr txBox="1"/>
          <p:nvPr/>
        </p:nvSpPr>
        <p:spPr>
          <a:xfrm>
            <a:off x="914400" y="2353733"/>
            <a:ext cx="240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Directional vector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FA56A0D-B944-F060-403D-8CC5A1327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881" y="780456"/>
            <a:ext cx="3762517" cy="25923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37955A0-2658-FC17-1864-082F8CA9B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11" y="3426619"/>
            <a:ext cx="3121666" cy="81838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301E656-A245-93B3-6B66-E2169846367F}"/>
              </a:ext>
            </a:extLst>
          </p:cNvPr>
          <p:cNvSpPr txBox="1"/>
          <p:nvPr/>
        </p:nvSpPr>
        <p:spPr>
          <a:xfrm>
            <a:off x="4347633" y="3404466"/>
            <a:ext cx="3285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Parametric vector equation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5B0A6BE-48AB-37D2-4AA6-BC898036C595}"/>
              </a:ext>
            </a:extLst>
          </p:cNvPr>
          <p:cNvSpPr txBox="1"/>
          <p:nvPr/>
        </p:nvSpPr>
        <p:spPr>
          <a:xfrm>
            <a:off x="964659" y="4564408"/>
            <a:ext cx="240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Normal vector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CD037CD-4DC5-017F-A5F5-76DA8EC29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490" y="5203831"/>
            <a:ext cx="1336977" cy="3323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79C6410-B0FE-6CDD-D83C-C511147446CD}"/>
              </a:ext>
            </a:extLst>
          </p:cNvPr>
          <p:cNvSpPr txBox="1"/>
          <p:nvPr/>
        </p:nvSpPr>
        <p:spPr>
          <a:xfrm>
            <a:off x="2705099" y="5114646"/>
            <a:ext cx="328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Normal equation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36A5DE8-217E-46D6-48F0-51B411D30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083" y="3485228"/>
            <a:ext cx="2578233" cy="863644"/>
          </a:xfrm>
          <a:prstGeom prst="rect">
            <a:avLst/>
          </a:prstGeom>
        </p:spPr>
      </p:pic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7914FE54-A50D-EA77-46FD-5846743B6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4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F6FB6AE-3D5E-7026-FD21-BEBA600F65CF}"/>
              </a:ext>
            </a:extLst>
          </p:cNvPr>
          <p:cNvSpPr txBox="1"/>
          <p:nvPr/>
        </p:nvSpPr>
        <p:spPr>
          <a:xfrm>
            <a:off x="914400" y="931333"/>
            <a:ext cx="150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Planes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3F6715-96D7-10B3-5B07-6BD98A0E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6" y="1545660"/>
            <a:ext cx="2527616" cy="46166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7618E57-1802-CE51-EF28-C29E99376A41}"/>
              </a:ext>
            </a:extLst>
          </p:cNvPr>
          <p:cNvSpPr txBox="1"/>
          <p:nvPr/>
        </p:nvSpPr>
        <p:spPr>
          <a:xfrm>
            <a:off x="3363546" y="1360993"/>
            <a:ext cx="204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Cartesian equation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F91077-DF12-9F10-D6B9-75B5BE06F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6" y="2599343"/>
            <a:ext cx="2183638" cy="4482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BCA8175-9EE2-765F-4D56-C9408D603884}"/>
              </a:ext>
            </a:extLst>
          </p:cNvPr>
          <p:cNvSpPr txBox="1"/>
          <p:nvPr/>
        </p:nvSpPr>
        <p:spPr>
          <a:xfrm>
            <a:off x="3324842" y="2472298"/>
            <a:ext cx="204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Normal equation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A602A68-5D52-76A3-A57C-ADFAFBC91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379" y="1162165"/>
            <a:ext cx="3820969" cy="319638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A063599-5495-8FA4-3441-E73D138CC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17" y="3639582"/>
            <a:ext cx="4833822" cy="10858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CA7D9F2-43F8-159A-5D00-182496D3AABD}"/>
              </a:ext>
            </a:extLst>
          </p:cNvPr>
          <p:cNvSpPr txBox="1"/>
          <p:nvPr/>
        </p:nvSpPr>
        <p:spPr>
          <a:xfrm>
            <a:off x="1868565" y="4821758"/>
            <a:ext cx="397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Parametric vector equation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65AC9075-2CA9-6880-3223-5620BF5B9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DA84291-DC67-EDBC-E10A-8FDEB257DAE9}"/>
              </a:ext>
            </a:extLst>
          </p:cNvPr>
          <p:cNvSpPr txBox="1"/>
          <p:nvPr/>
        </p:nvSpPr>
        <p:spPr>
          <a:xfrm>
            <a:off x="575732" y="999067"/>
            <a:ext cx="276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Linear equation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A6D027-ECEE-4CBD-D9E3-72CD2978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21" y="2210699"/>
            <a:ext cx="5972234" cy="54593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2EA630E-5CF9-EB19-8F91-04271FD912E7}"/>
              </a:ext>
            </a:extLst>
          </p:cNvPr>
          <p:cNvSpPr txBox="1"/>
          <p:nvPr/>
        </p:nvSpPr>
        <p:spPr>
          <a:xfrm>
            <a:off x="1706638" y="1670696"/>
            <a:ext cx="154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coefficient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9E8A0D-8E8F-994D-E9AC-E340C5E5AF03}"/>
              </a:ext>
            </a:extLst>
          </p:cNvPr>
          <p:cNvSpPr txBox="1"/>
          <p:nvPr/>
        </p:nvSpPr>
        <p:spPr>
          <a:xfrm>
            <a:off x="3594705" y="1670696"/>
            <a:ext cx="154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unknowns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CA4584-F6D5-77D7-7140-5C15EA724E86}"/>
              </a:ext>
            </a:extLst>
          </p:cNvPr>
          <p:cNvSpPr txBox="1"/>
          <p:nvPr/>
        </p:nvSpPr>
        <p:spPr>
          <a:xfrm>
            <a:off x="7023705" y="1627477"/>
            <a:ext cx="229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Constant term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966CCA-7909-6EE2-52AA-0FD5E629AA0B}"/>
              </a:ext>
            </a:extLst>
          </p:cNvPr>
          <p:cNvSpPr txBox="1"/>
          <p:nvPr/>
        </p:nvSpPr>
        <p:spPr>
          <a:xfrm>
            <a:off x="1537305" y="5202141"/>
            <a:ext cx="171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Solution set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B6B72D-EBA9-6E92-CB38-1255C8CB6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76" y="3125969"/>
            <a:ext cx="5282502" cy="177666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D87B4F9-57E3-12CE-DAED-D7D592D377DB}"/>
              </a:ext>
            </a:extLst>
          </p:cNvPr>
          <p:cNvSpPr txBox="1"/>
          <p:nvPr/>
        </p:nvSpPr>
        <p:spPr>
          <a:xfrm>
            <a:off x="1821938" y="3455874"/>
            <a:ext cx="171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Linear system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01227A-2EB1-A5AE-D636-F01E087D4B37}"/>
              </a:ext>
            </a:extLst>
          </p:cNvPr>
          <p:cNvSpPr txBox="1"/>
          <p:nvPr/>
        </p:nvSpPr>
        <p:spPr>
          <a:xfrm>
            <a:off x="3532204" y="5248307"/>
            <a:ext cx="1949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consistent</a:t>
            </a:r>
          </a:p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inconsistent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C9ABDD2-1254-71E2-533D-67448E7C0F3D}"/>
              </a:ext>
            </a:extLst>
          </p:cNvPr>
          <p:cNvSpPr txBox="1"/>
          <p:nvPr/>
        </p:nvSpPr>
        <p:spPr>
          <a:xfrm>
            <a:off x="5481957" y="5245360"/>
            <a:ext cx="3371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Scaling</a:t>
            </a:r>
          </a:p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Backward substitution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3" name="图形 2" descr="猫 纯色填充">
            <a:extLst>
              <a:ext uri="{FF2B5EF4-FFF2-40B4-BE49-F238E27FC236}">
                <a16:creationId xmlns:a16="http://schemas.microsoft.com/office/drawing/2014/main" id="{BBE0DC6E-38DE-BF32-5C6A-DC8DDAF8D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D55439E-07D7-A235-9DBA-0924572FCB55}"/>
              </a:ext>
            </a:extLst>
          </p:cNvPr>
          <p:cNvSpPr txBox="1"/>
          <p:nvPr/>
        </p:nvSpPr>
        <p:spPr>
          <a:xfrm>
            <a:off x="792480" y="1141214"/>
            <a:ext cx="2306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Augmented matrices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D9A05E-3DE7-D452-EFB4-636AB869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90" y="2228863"/>
            <a:ext cx="3629415" cy="17968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E91FE2-7AD1-EE76-E447-58B885C45BC0}"/>
              </a:ext>
            </a:extLst>
          </p:cNvPr>
          <p:cNvSpPr txBox="1"/>
          <p:nvPr/>
        </p:nvSpPr>
        <p:spPr>
          <a:xfrm>
            <a:off x="2623397" y="3943233"/>
            <a:ext cx="184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rows</a:t>
            </a:r>
          </a:p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columns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13D1CF-B695-56CE-72FF-E345D597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133" y="676033"/>
            <a:ext cx="4207091" cy="13710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D4FF7ED-CFF6-32F9-6F76-EC8ACD49A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290" y="2347775"/>
            <a:ext cx="2990813" cy="16016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16CFDC-91CF-C1EE-1521-DECD4E2A0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139" y="4301225"/>
            <a:ext cx="3101581" cy="160163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B78AFEB-7960-FFFB-4355-0061D0FA88B9}"/>
              </a:ext>
            </a:extLst>
          </p:cNvPr>
          <p:cNvSpPr txBox="1"/>
          <p:nvPr/>
        </p:nvSpPr>
        <p:spPr>
          <a:xfrm>
            <a:off x="4448236" y="5291894"/>
            <a:ext cx="19391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coefficient matrix</a:t>
            </a:r>
            <a:endParaRPr lang="zh-CN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B5EF269-B43F-CEB4-ACD1-31DCE1170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333" y="4344596"/>
            <a:ext cx="1347409" cy="1576214"/>
          </a:xfrm>
          <a:prstGeom prst="rect">
            <a:avLst/>
          </a:prstGeom>
        </p:spPr>
      </p:pic>
      <p:pic>
        <p:nvPicPr>
          <p:cNvPr id="2" name="图形 1" descr="猫 纯色填充">
            <a:extLst>
              <a:ext uri="{FF2B5EF4-FFF2-40B4-BE49-F238E27FC236}">
                <a16:creationId xmlns:a16="http://schemas.microsoft.com/office/drawing/2014/main" id="{854E1950-702A-7208-FE35-561FDC2B0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9442" y="5639611"/>
            <a:ext cx="634600" cy="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50851</TotalTime>
  <Words>510</Words>
  <Application>Microsoft Office PowerPoint</Application>
  <PresentationFormat>宽屏</PresentationFormat>
  <Paragraphs>166</Paragraphs>
  <Slides>59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6" baseType="lpstr">
      <vt:lpstr>-apple-system</vt:lpstr>
      <vt:lpstr>BatangChe</vt:lpstr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KAQIU PI</dc:creator>
  <cp:lastModifiedBy>KAQIU PI</cp:lastModifiedBy>
  <cp:revision>65</cp:revision>
  <dcterms:created xsi:type="dcterms:W3CDTF">2024-11-18T09:23:28Z</dcterms:created>
  <dcterms:modified xsi:type="dcterms:W3CDTF">2025-01-19T07:02:11Z</dcterms:modified>
</cp:coreProperties>
</file>